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74" r:id="rId2"/>
    <p:sldId id="328" r:id="rId3"/>
    <p:sldId id="329" r:id="rId4"/>
    <p:sldId id="258" r:id="rId5"/>
    <p:sldId id="326" r:id="rId6"/>
    <p:sldId id="264" r:id="rId7"/>
    <p:sldId id="278" r:id="rId8"/>
    <p:sldId id="273" r:id="rId9"/>
    <p:sldId id="266" r:id="rId10"/>
    <p:sldId id="331" r:id="rId11"/>
    <p:sldId id="272" r:id="rId12"/>
    <p:sldId id="327" r:id="rId13"/>
    <p:sldId id="313" r:id="rId14"/>
    <p:sldId id="314" r:id="rId15"/>
    <p:sldId id="316" r:id="rId16"/>
    <p:sldId id="271" r:id="rId17"/>
    <p:sldId id="304" r:id="rId18"/>
    <p:sldId id="306" r:id="rId19"/>
    <p:sldId id="318" r:id="rId20"/>
    <p:sldId id="286" r:id="rId21"/>
    <p:sldId id="268" r:id="rId22"/>
    <p:sldId id="280" r:id="rId23"/>
    <p:sldId id="281" r:id="rId24"/>
    <p:sldId id="283" r:id="rId25"/>
    <p:sldId id="336" r:id="rId26"/>
    <p:sldId id="335" r:id="rId27"/>
    <p:sldId id="302" r:id="rId28"/>
    <p:sldId id="330" r:id="rId29"/>
    <p:sldId id="263" r:id="rId30"/>
    <p:sldId id="332" r:id="rId31"/>
    <p:sldId id="334" r:id="rId32"/>
    <p:sldId id="292" r:id="rId33"/>
    <p:sldId id="279" r:id="rId34"/>
    <p:sldId id="33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97" d="100"/>
          <a:sy n="97" d="100"/>
        </p:scale>
        <p:origin x="579"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63B7C-394C-4FAA-90DF-7BB736A9844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7DE20F1-66CB-4346-9D5B-A6B8EEB366CD}">
      <dgm:prSet/>
      <dgm:spPr/>
      <dgm:t>
        <a:bodyPr/>
        <a:lstStyle/>
        <a:p>
          <a:r>
            <a:rPr lang="en-US" dirty="0"/>
            <a:t>The webinar is divided into two parts, with Part 1 presenting an overview of PLA basics.</a:t>
          </a:r>
        </a:p>
      </dgm:t>
    </dgm:pt>
    <dgm:pt modelId="{A3E11B41-46CB-434C-BAAE-4A449A2AA63D}" type="parTrans" cxnId="{6D81F298-AA22-439B-B274-C610E03C59A9}">
      <dgm:prSet/>
      <dgm:spPr/>
      <dgm:t>
        <a:bodyPr/>
        <a:lstStyle/>
        <a:p>
          <a:endParaRPr lang="en-US"/>
        </a:p>
      </dgm:t>
    </dgm:pt>
    <dgm:pt modelId="{9FCE3EE4-7A4E-410F-9BA2-B2141B37B974}" type="sibTrans" cxnId="{6D81F298-AA22-439B-B274-C610E03C59A9}">
      <dgm:prSet/>
      <dgm:spPr/>
      <dgm:t>
        <a:bodyPr/>
        <a:lstStyle/>
        <a:p>
          <a:endParaRPr lang="en-US"/>
        </a:p>
      </dgm:t>
    </dgm:pt>
    <dgm:pt modelId="{FD40949C-E1AD-4896-B2B5-523D2BE158A3}">
      <dgm:prSet/>
      <dgm:spPr/>
      <dgm:t>
        <a:bodyPr/>
        <a:lstStyle/>
        <a:p>
          <a:r>
            <a:rPr lang="en-US" dirty="0"/>
            <a:t>Part 2 will cover:</a:t>
          </a:r>
        </a:p>
      </dgm:t>
    </dgm:pt>
    <dgm:pt modelId="{65253306-A69D-4051-9F69-C4BE8E6CBC18}" type="parTrans" cxnId="{E9C39DBF-2F00-4877-AC17-EF1194BADA81}">
      <dgm:prSet/>
      <dgm:spPr/>
      <dgm:t>
        <a:bodyPr/>
        <a:lstStyle/>
        <a:p>
          <a:endParaRPr lang="en-US"/>
        </a:p>
      </dgm:t>
    </dgm:pt>
    <dgm:pt modelId="{A2C25780-BCA8-40B2-863B-C0D27ABFC0C5}" type="sibTrans" cxnId="{E9C39DBF-2F00-4877-AC17-EF1194BADA81}">
      <dgm:prSet/>
      <dgm:spPr/>
      <dgm:t>
        <a:bodyPr/>
        <a:lstStyle/>
        <a:p>
          <a:endParaRPr lang="en-US"/>
        </a:p>
      </dgm:t>
    </dgm:pt>
    <dgm:pt modelId="{0E7832D8-F81D-4ACE-AF0C-B03303AD0A7E}">
      <dgm:prSet/>
      <dgm:spPr/>
      <dgm:t>
        <a:bodyPr/>
        <a:lstStyle/>
        <a:p>
          <a:r>
            <a:rPr lang="en-US" dirty="0"/>
            <a:t>The use of PLAs on projects funded under recent federal legislation </a:t>
          </a:r>
        </a:p>
      </dgm:t>
    </dgm:pt>
    <dgm:pt modelId="{C131E638-C47D-439C-AB96-71A22858774D}" type="parTrans" cxnId="{334C5C3F-6105-4AAA-8276-762C5512CB5D}">
      <dgm:prSet/>
      <dgm:spPr/>
      <dgm:t>
        <a:bodyPr/>
        <a:lstStyle/>
        <a:p>
          <a:endParaRPr lang="en-US"/>
        </a:p>
      </dgm:t>
    </dgm:pt>
    <dgm:pt modelId="{FF8CF5CC-EF0A-40EF-A9CD-F7D7FA370B0D}" type="sibTrans" cxnId="{334C5C3F-6105-4AAA-8276-762C5512CB5D}">
      <dgm:prSet/>
      <dgm:spPr/>
      <dgm:t>
        <a:bodyPr/>
        <a:lstStyle/>
        <a:p>
          <a:endParaRPr lang="en-US"/>
        </a:p>
      </dgm:t>
    </dgm:pt>
    <dgm:pt modelId="{FA0BCCB6-B6AA-426F-9B0F-76BA2FEA3A3F}">
      <dgm:prSet/>
      <dgm:spPr/>
      <dgm:t>
        <a:bodyPr/>
        <a:lstStyle/>
        <a:p>
          <a:r>
            <a:rPr lang="en-US" dirty="0"/>
            <a:t>Updates on requirements in notices of funding opportunities (NOFO’s) of key federal agencies</a:t>
          </a:r>
        </a:p>
      </dgm:t>
    </dgm:pt>
    <dgm:pt modelId="{2E985EA2-C164-4C6E-8B23-78771CBE21F4}" type="parTrans" cxnId="{5267785E-77F9-4E07-836D-89AFCE78D2A9}">
      <dgm:prSet/>
      <dgm:spPr/>
      <dgm:t>
        <a:bodyPr/>
        <a:lstStyle/>
        <a:p>
          <a:endParaRPr lang="en-US"/>
        </a:p>
      </dgm:t>
    </dgm:pt>
    <dgm:pt modelId="{18564E48-C23E-4C53-BF77-D2E21E255889}" type="sibTrans" cxnId="{5267785E-77F9-4E07-836D-89AFCE78D2A9}">
      <dgm:prSet/>
      <dgm:spPr/>
      <dgm:t>
        <a:bodyPr/>
        <a:lstStyle/>
        <a:p>
          <a:endParaRPr lang="en-US"/>
        </a:p>
      </dgm:t>
    </dgm:pt>
    <dgm:pt modelId="{BA4091E9-0B4D-4251-8C7C-B649A1CCA6AA}">
      <dgm:prSet/>
      <dgm:spPr/>
      <dgm:t>
        <a:bodyPr/>
        <a:lstStyle/>
        <a:p>
          <a:r>
            <a:rPr lang="en-US" dirty="0"/>
            <a:t>The final regulations implementing President’s Biden Executive Order on PLAs (not yet issued)</a:t>
          </a:r>
        </a:p>
      </dgm:t>
    </dgm:pt>
    <dgm:pt modelId="{3DD47CEF-1C2D-427D-92FC-EC00426DED7A}" type="parTrans" cxnId="{0D7A1C8A-458C-4816-992A-19BB584ED543}">
      <dgm:prSet/>
      <dgm:spPr/>
      <dgm:t>
        <a:bodyPr/>
        <a:lstStyle/>
        <a:p>
          <a:endParaRPr lang="en-US"/>
        </a:p>
      </dgm:t>
    </dgm:pt>
    <dgm:pt modelId="{2BDF03E9-435C-45BB-8184-DF0D9F7F0821}" type="sibTrans" cxnId="{0D7A1C8A-458C-4816-992A-19BB584ED543}">
      <dgm:prSet/>
      <dgm:spPr/>
      <dgm:t>
        <a:bodyPr/>
        <a:lstStyle/>
        <a:p>
          <a:endParaRPr lang="en-US"/>
        </a:p>
      </dgm:t>
    </dgm:pt>
    <dgm:pt modelId="{168F1F89-57D7-4B62-9AD8-71BD821E0F16}" type="pres">
      <dgm:prSet presAssocID="{17A63B7C-394C-4FAA-90DF-7BB736A98443}" presName="diagram" presStyleCnt="0">
        <dgm:presLayoutVars>
          <dgm:chPref val="1"/>
          <dgm:dir/>
          <dgm:animOne val="branch"/>
          <dgm:animLvl val="lvl"/>
          <dgm:resizeHandles val="exact"/>
        </dgm:presLayoutVars>
      </dgm:prSet>
      <dgm:spPr/>
    </dgm:pt>
    <dgm:pt modelId="{DF68E02E-DD8D-4312-AE48-B40FDAE37D2E}" type="pres">
      <dgm:prSet presAssocID="{67DE20F1-66CB-4346-9D5B-A6B8EEB366CD}" presName="root1" presStyleCnt="0"/>
      <dgm:spPr/>
    </dgm:pt>
    <dgm:pt modelId="{1BFB8B89-EE70-443D-A159-762DAF32B757}" type="pres">
      <dgm:prSet presAssocID="{67DE20F1-66CB-4346-9D5B-A6B8EEB366CD}" presName="LevelOneTextNode" presStyleLbl="node0" presStyleIdx="0" presStyleCnt="2">
        <dgm:presLayoutVars>
          <dgm:chPref val="3"/>
        </dgm:presLayoutVars>
      </dgm:prSet>
      <dgm:spPr/>
    </dgm:pt>
    <dgm:pt modelId="{7D03E397-1B4D-4F78-A0CE-6987B73DEA09}" type="pres">
      <dgm:prSet presAssocID="{67DE20F1-66CB-4346-9D5B-A6B8EEB366CD}" presName="level2hierChild" presStyleCnt="0"/>
      <dgm:spPr/>
    </dgm:pt>
    <dgm:pt modelId="{1DC948C0-B4B5-4F7C-961E-0AC7BA82B599}" type="pres">
      <dgm:prSet presAssocID="{FD40949C-E1AD-4896-B2B5-523D2BE158A3}" presName="root1" presStyleCnt="0"/>
      <dgm:spPr/>
    </dgm:pt>
    <dgm:pt modelId="{26E715CE-910B-4A30-826A-8AFFA8AFD034}" type="pres">
      <dgm:prSet presAssocID="{FD40949C-E1AD-4896-B2B5-523D2BE158A3}" presName="LevelOneTextNode" presStyleLbl="node0" presStyleIdx="1" presStyleCnt="2">
        <dgm:presLayoutVars>
          <dgm:chPref val="3"/>
        </dgm:presLayoutVars>
      </dgm:prSet>
      <dgm:spPr/>
    </dgm:pt>
    <dgm:pt modelId="{D7DBC0F9-8A25-4230-96BC-16C158B69B3C}" type="pres">
      <dgm:prSet presAssocID="{FD40949C-E1AD-4896-B2B5-523D2BE158A3}" presName="level2hierChild" presStyleCnt="0"/>
      <dgm:spPr/>
    </dgm:pt>
    <dgm:pt modelId="{BD2F9BB1-39AD-48F6-93E9-C2307C937263}" type="pres">
      <dgm:prSet presAssocID="{C131E638-C47D-439C-AB96-71A22858774D}" presName="conn2-1" presStyleLbl="parChTrans1D2" presStyleIdx="0" presStyleCnt="3"/>
      <dgm:spPr/>
    </dgm:pt>
    <dgm:pt modelId="{1CE9852D-6E05-446F-96E0-EE49E9F437FC}" type="pres">
      <dgm:prSet presAssocID="{C131E638-C47D-439C-AB96-71A22858774D}" presName="connTx" presStyleLbl="parChTrans1D2" presStyleIdx="0" presStyleCnt="3"/>
      <dgm:spPr/>
    </dgm:pt>
    <dgm:pt modelId="{E2402D22-9E44-4ED1-B2B0-6CA37F78FF75}" type="pres">
      <dgm:prSet presAssocID="{0E7832D8-F81D-4ACE-AF0C-B03303AD0A7E}" presName="root2" presStyleCnt="0"/>
      <dgm:spPr/>
    </dgm:pt>
    <dgm:pt modelId="{4C4FBF03-2615-458B-878A-0783A9AEA1D7}" type="pres">
      <dgm:prSet presAssocID="{0E7832D8-F81D-4ACE-AF0C-B03303AD0A7E}" presName="LevelTwoTextNode" presStyleLbl="node2" presStyleIdx="0" presStyleCnt="3">
        <dgm:presLayoutVars>
          <dgm:chPref val="3"/>
        </dgm:presLayoutVars>
      </dgm:prSet>
      <dgm:spPr/>
    </dgm:pt>
    <dgm:pt modelId="{590C6396-3FA8-4C43-9696-8DA53AE22A87}" type="pres">
      <dgm:prSet presAssocID="{0E7832D8-F81D-4ACE-AF0C-B03303AD0A7E}" presName="level3hierChild" presStyleCnt="0"/>
      <dgm:spPr/>
    </dgm:pt>
    <dgm:pt modelId="{45330DC0-91DE-42FC-9566-66198DE02C44}" type="pres">
      <dgm:prSet presAssocID="{2E985EA2-C164-4C6E-8B23-78771CBE21F4}" presName="conn2-1" presStyleLbl="parChTrans1D2" presStyleIdx="1" presStyleCnt="3"/>
      <dgm:spPr/>
    </dgm:pt>
    <dgm:pt modelId="{96FB4748-A8FB-4629-88DE-CAEC70ED8B40}" type="pres">
      <dgm:prSet presAssocID="{2E985EA2-C164-4C6E-8B23-78771CBE21F4}" presName="connTx" presStyleLbl="parChTrans1D2" presStyleIdx="1" presStyleCnt="3"/>
      <dgm:spPr/>
    </dgm:pt>
    <dgm:pt modelId="{5039EF88-07CA-40B9-81BC-07EE728BEF8F}" type="pres">
      <dgm:prSet presAssocID="{FA0BCCB6-B6AA-426F-9B0F-76BA2FEA3A3F}" presName="root2" presStyleCnt="0"/>
      <dgm:spPr/>
    </dgm:pt>
    <dgm:pt modelId="{4905EBA4-4EBE-4A63-80F2-A1EF51E040A6}" type="pres">
      <dgm:prSet presAssocID="{FA0BCCB6-B6AA-426F-9B0F-76BA2FEA3A3F}" presName="LevelTwoTextNode" presStyleLbl="node2" presStyleIdx="1" presStyleCnt="3">
        <dgm:presLayoutVars>
          <dgm:chPref val="3"/>
        </dgm:presLayoutVars>
      </dgm:prSet>
      <dgm:spPr/>
    </dgm:pt>
    <dgm:pt modelId="{A84A2A3A-FBA2-4A46-9DEC-627EB08F0FE5}" type="pres">
      <dgm:prSet presAssocID="{FA0BCCB6-B6AA-426F-9B0F-76BA2FEA3A3F}" presName="level3hierChild" presStyleCnt="0"/>
      <dgm:spPr/>
    </dgm:pt>
    <dgm:pt modelId="{58D06405-259C-4BCC-962D-42B39CBBD3F1}" type="pres">
      <dgm:prSet presAssocID="{3DD47CEF-1C2D-427D-92FC-EC00426DED7A}" presName="conn2-1" presStyleLbl="parChTrans1D2" presStyleIdx="2" presStyleCnt="3"/>
      <dgm:spPr/>
    </dgm:pt>
    <dgm:pt modelId="{69C7815F-3C4D-4D89-A24E-4D81B2004252}" type="pres">
      <dgm:prSet presAssocID="{3DD47CEF-1C2D-427D-92FC-EC00426DED7A}" presName="connTx" presStyleLbl="parChTrans1D2" presStyleIdx="2" presStyleCnt="3"/>
      <dgm:spPr/>
    </dgm:pt>
    <dgm:pt modelId="{2A3F14FF-2ED6-4C1D-BA00-619490812DCC}" type="pres">
      <dgm:prSet presAssocID="{BA4091E9-0B4D-4251-8C7C-B649A1CCA6AA}" presName="root2" presStyleCnt="0"/>
      <dgm:spPr/>
    </dgm:pt>
    <dgm:pt modelId="{1A00E776-C71D-40A6-94DC-ABB99BB3C30E}" type="pres">
      <dgm:prSet presAssocID="{BA4091E9-0B4D-4251-8C7C-B649A1CCA6AA}" presName="LevelTwoTextNode" presStyleLbl="node2" presStyleIdx="2" presStyleCnt="3">
        <dgm:presLayoutVars>
          <dgm:chPref val="3"/>
        </dgm:presLayoutVars>
      </dgm:prSet>
      <dgm:spPr/>
    </dgm:pt>
    <dgm:pt modelId="{0CCFCD89-9037-45B4-ACB3-5202FCA6B2D3}" type="pres">
      <dgm:prSet presAssocID="{BA4091E9-0B4D-4251-8C7C-B649A1CCA6AA}" presName="level3hierChild" presStyleCnt="0"/>
      <dgm:spPr/>
    </dgm:pt>
  </dgm:ptLst>
  <dgm:cxnLst>
    <dgm:cxn modelId="{E65F360C-7F68-4736-9099-3C8B6412EA7D}" type="presOf" srcId="{67DE20F1-66CB-4346-9D5B-A6B8EEB366CD}" destId="{1BFB8B89-EE70-443D-A159-762DAF32B757}" srcOrd="0" destOrd="0" presId="urn:microsoft.com/office/officeart/2005/8/layout/hierarchy2"/>
    <dgm:cxn modelId="{9DAE7E28-14F6-43CB-9F9C-E4F9D7FEAC1C}" type="presOf" srcId="{17A63B7C-394C-4FAA-90DF-7BB736A98443}" destId="{168F1F89-57D7-4B62-9AD8-71BD821E0F16}" srcOrd="0" destOrd="0" presId="urn:microsoft.com/office/officeart/2005/8/layout/hierarchy2"/>
    <dgm:cxn modelId="{F8F97F34-C582-4F96-8C28-C560BCE0AA80}" type="presOf" srcId="{3DD47CEF-1C2D-427D-92FC-EC00426DED7A}" destId="{69C7815F-3C4D-4D89-A24E-4D81B2004252}" srcOrd="1" destOrd="0" presId="urn:microsoft.com/office/officeart/2005/8/layout/hierarchy2"/>
    <dgm:cxn modelId="{334C5C3F-6105-4AAA-8276-762C5512CB5D}" srcId="{FD40949C-E1AD-4896-B2B5-523D2BE158A3}" destId="{0E7832D8-F81D-4ACE-AF0C-B03303AD0A7E}" srcOrd="0" destOrd="0" parTransId="{C131E638-C47D-439C-AB96-71A22858774D}" sibTransId="{FF8CF5CC-EF0A-40EF-A9CD-F7D7FA370B0D}"/>
    <dgm:cxn modelId="{0AACC95C-B338-487D-B57D-78612FA490A7}" type="presOf" srcId="{2E985EA2-C164-4C6E-8B23-78771CBE21F4}" destId="{96FB4748-A8FB-4629-88DE-CAEC70ED8B40}" srcOrd="1" destOrd="0" presId="urn:microsoft.com/office/officeart/2005/8/layout/hierarchy2"/>
    <dgm:cxn modelId="{5267785E-77F9-4E07-836D-89AFCE78D2A9}" srcId="{FD40949C-E1AD-4896-B2B5-523D2BE158A3}" destId="{FA0BCCB6-B6AA-426F-9B0F-76BA2FEA3A3F}" srcOrd="1" destOrd="0" parTransId="{2E985EA2-C164-4C6E-8B23-78771CBE21F4}" sibTransId="{18564E48-C23E-4C53-BF77-D2E21E255889}"/>
    <dgm:cxn modelId="{4F7F564A-79B7-40AF-BFB7-CBDFF04CDCE0}" type="presOf" srcId="{3DD47CEF-1C2D-427D-92FC-EC00426DED7A}" destId="{58D06405-259C-4BCC-962D-42B39CBBD3F1}" srcOrd="0" destOrd="0" presId="urn:microsoft.com/office/officeart/2005/8/layout/hierarchy2"/>
    <dgm:cxn modelId="{893D3A4B-C10F-497A-8204-B6B02EF85DAB}" type="presOf" srcId="{0E7832D8-F81D-4ACE-AF0C-B03303AD0A7E}" destId="{4C4FBF03-2615-458B-878A-0783A9AEA1D7}" srcOrd="0" destOrd="0" presId="urn:microsoft.com/office/officeart/2005/8/layout/hierarchy2"/>
    <dgm:cxn modelId="{31929C53-7D50-4DFD-B302-D17BEE453138}" type="presOf" srcId="{BA4091E9-0B4D-4251-8C7C-B649A1CCA6AA}" destId="{1A00E776-C71D-40A6-94DC-ABB99BB3C30E}" srcOrd="0" destOrd="0" presId="urn:microsoft.com/office/officeart/2005/8/layout/hierarchy2"/>
    <dgm:cxn modelId="{9B0C0974-0160-4DCF-9ED3-DC1D5D46B5D5}" type="presOf" srcId="{FD40949C-E1AD-4896-B2B5-523D2BE158A3}" destId="{26E715CE-910B-4A30-826A-8AFFA8AFD034}" srcOrd="0" destOrd="0" presId="urn:microsoft.com/office/officeart/2005/8/layout/hierarchy2"/>
    <dgm:cxn modelId="{EDAC127B-F758-4B30-8122-ECA5BECD20E0}" type="presOf" srcId="{C131E638-C47D-439C-AB96-71A22858774D}" destId="{1CE9852D-6E05-446F-96E0-EE49E9F437FC}" srcOrd="1" destOrd="0" presId="urn:microsoft.com/office/officeart/2005/8/layout/hierarchy2"/>
    <dgm:cxn modelId="{0D7A1C8A-458C-4816-992A-19BB584ED543}" srcId="{FD40949C-E1AD-4896-B2B5-523D2BE158A3}" destId="{BA4091E9-0B4D-4251-8C7C-B649A1CCA6AA}" srcOrd="2" destOrd="0" parTransId="{3DD47CEF-1C2D-427D-92FC-EC00426DED7A}" sibTransId="{2BDF03E9-435C-45BB-8184-DF0D9F7F0821}"/>
    <dgm:cxn modelId="{6D81F298-AA22-439B-B274-C610E03C59A9}" srcId="{17A63B7C-394C-4FAA-90DF-7BB736A98443}" destId="{67DE20F1-66CB-4346-9D5B-A6B8EEB366CD}" srcOrd="0" destOrd="0" parTransId="{A3E11B41-46CB-434C-BAAE-4A449A2AA63D}" sibTransId="{9FCE3EE4-7A4E-410F-9BA2-B2141B37B974}"/>
    <dgm:cxn modelId="{DE03519E-CFD6-4E84-B84F-67C7C20C356D}" type="presOf" srcId="{C131E638-C47D-439C-AB96-71A22858774D}" destId="{BD2F9BB1-39AD-48F6-93E9-C2307C937263}" srcOrd="0" destOrd="0" presId="urn:microsoft.com/office/officeart/2005/8/layout/hierarchy2"/>
    <dgm:cxn modelId="{F1D1D0B9-F1AD-449E-8255-034D2574EE0A}" type="presOf" srcId="{2E985EA2-C164-4C6E-8B23-78771CBE21F4}" destId="{45330DC0-91DE-42FC-9566-66198DE02C44}" srcOrd="0" destOrd="0" presId="urn:microsoft.com/office/officeart/2005/8/layout/hierarchy2"/>
    <dgm:cxn modelId="{E9C39DBF-2F00-4877-AC17-EF1194BADA81}" srcId="{17A63B7C-394C-4FAA-90DF-7BB736A98443}" destId="{FD40949C-E1AD-4896-B2B5-523D2BE158A3}" srcOrd="1" destOrd="0" parTransId="{65253306-A69D-4051-9F69-C4BE8E6CBC18}" sibTransId="{A2C25780-BCA8-40B2-863B-C0D27ABFC0C5}"/>
    <dgm:cxn modelId="{7ED6F9E0-1551-43FB-B37B-4E5ABEF19CD8}" type="presOf" srcId="{FA0BCCB6-B6AA-426F-9B0F-76BA2FEA3A3F}" destId="{4905EBA4-4EBE-4A63-80F2-A1EF51E040A6}" srcOrd="0" destOrd="0" presId="urn:microsoft.com/office/officeart/2005/8/layout/hierarchy2"/>
    <dgm:cxn modelId="{6F4B7E87-33EE-4E1E-A253-3177F1D56639}" type="presParOf" srcId="{168F1F89-57D7-4B62-9AD8-71BD821E0F16}" destId="{DF68E02E-DD8D-4312-AE48-B40FDAE37D2E}" srcOrd="0" destOrd="0" presId="urn:microsoft.com/office/officeart/2005/8/layout/hierarchy2"/>
    <dgm:cxn modelId="{4371F723-753C-4E7F-99F5-CCD6C8DB570F}" type="presParOf" srcId="{DF68E02E-DD8D-4312-AE48-B40FDAE37D2E}" destId="{1BFB8B89-EE70-443D-A159-762DAF32B757}" srcOrd="0" destOrd="0" presId="urn:microsoft.com/office/officeart/2005/8/layout/hierarchy2"/>
    <dgm:cxn modelId="{20D359CC-C740-425B-92B1-FA0B08E2D4DE}" type="presParOf" srcId="{DF68E02E-DD8D-4312-AE48-B40FDAE37D2E}" destId="{7D03E397-1B4D-4F78-A0CE-6987B73DEA09}" srcOrd="1" destOrd="0" presId="urn:microsoft.com/office/officeart/2005/8/layout/hierarchy2"/>
    <dgm:cxn modelId="{0F16B37D-FA71-4DB8-998F-02D4DC6612F5}" type="presParOf" srcId="{168F1F89-57D7-4B62-9AD8-71BD821E0F16}" destId="{1DC948C0-B4B5-4F7C-961E-0AC7BA82B599}" srcOrd="1" destOrd="0" presId="urn:microsoft.com/office/officeart/2005/8/layout/hierarchy2"/>
    <dgm:cxn modelId="{DD38A590-6104-47FA-B3D3-8B81BB5ADD29}" type="presParOf" srcId="{1DC948C0-B4B5-4F7C-961E-0AC7BA82B599}" destId="{26E715CE-910B-4A30-826A-8AFFA8AFD034}" srcOrd="0" destOrd="0" presId="urn:microsoft.com/office/officeart/2005/8/layout/hierarchy2"/>
    <dgm:cxn modelId="{E436C3D4-FB13-446A-BBD0-79A6EE05CB94}" type="presParOf" srcId="{1DC948C0-B4B5-4F7C-961E-0AC7BA82B599}" destId="{D7DBC0F9-8A25-4230-96BC-16C158B69B3C}" srcOrd="1" destOrd="0" presId="urn:microsoft.com/office/officeart/2005/8/layout/hierarchy2"/>
    <dgm:cxn modelId="{7236E01E-AE0A-4422-B8E5-BECB098BC104}" type="presParOf" srcId="{D7DBC0F9-8A25-4230-96BC-16C158B69B3C}" destId="{BD2F9BB1-39AD-48F6-93E9-C2307C937263}" srcOrd="0" destOrd="0" presId="urn:microsoft.com/office/officeart/2005/8/layout/hierarchy2"/>
    <dgm:cxn modelId="{101B58A0-C506-4C93-B8E2-6FFC244DDA92}" type="presParOf" srcId="{BD2F9BB1-39AD-48F6-93E9-C2307C937263}" destId="{1CE9852D-6E05-446F-96E0-EE49E9F437FC}" srcOrd="0" destOrd="0" presId="urn:microsoft.com/office/officeart/2005/8/layout/hierarchy2"/>
    <dgm:cxn modelId="{74BE376D-EE88-44D5-8A4D-8BD3ACD9FBAD}" type="presParOf" srcId="{D7DBC0F9-8A25-4230-96BC-16C158B69B3C}" destId="{E2402D22-9E44-4ED1-B2B0-6CA37F78FF75}" srcOrd="1" destOrd="0" presId="urn:microsoft.com/office/officeart/2005/8/layout/hierarchy2"/>
    <dgm:cxn modelId="{22CB18A4-EE90-467F-A6CA-2C180032B165}" type="presParOf" srcId="{E2402D22-9E44-4ED1-B2B0-6CA37F78FF75}" destId="{4C4FBF03-2615-458B-878A-0783A9AEA1D7}" srcOrd="0" destOrd="0" presId="urn:microsoft.com/office/officeart/2005/8/layout/hierarchy2"/>
    <dgm:cxn modelId="{DC59343E-4B31-407D-A30C-840212831E6A}" type="presParOf" srcId="{E2402D22-9E44-4ED1-B2B0-6CA37F78FF75}" destId="{590C6396-3FA8-4C43-9696-8DA53AE22A87}" srcOrd="1" destOrd="0" presId="urn:microsoft.com/office/officeart/2005/8/layout/hierarchy2"/>
    <dgm:cxn modelId="{A0F57BA5-D266-47A3-B5D7-4E0E0A4F3303}" type="presParOf" srcId="{D7DBC0F9-8A25-4230-96BC-16C158B69B3C}" destId="{45330DC0-91DE-42FC-9566-66198DE02C44}" srcOrd="2" destOrd="0" presId="urn:microsoft.com/office/officeart/2005/8/layout/hierarchy2"/>
    <dgm:cxn modelId="{0893C8B5-043A-476E-8E3F-6FE9997FAFDA}" type="presParOf" srcId="{45330DC0-91DE-42FC-9566-66198DE02C44}" destId="{96FB4748-A8FB-4629-88DE-CAEC70ED8B40}" srcOrd="0" destOrd="0" presId="urn:microsoft.com/office/officeart/2005/8/layout/hierarchy2"/>
    <dgm:cxn modelId="{3F7359A1-3FA6-4788-B978-06D3DA586946}" type="presParOf" srcId="{D7DBC0F9-8A25-4230-96BC-16C158B69B3C}" destId="{5039EF88-07CA-40B9-81BC-07EE728BEF8F}" srcOrd="3" destOrd="0" presId="urn:microsoft.com/office/officeart/2005/8/layout/hierarchy2"/>
    <dgm:cxn modelId="{4DD92738-E26D-49C7-B297-6247667547FC}" type="presParOf" srcId="{5039EF88-07CA-40B9-81BC-07EE728BEF8F}" destId="{4905EBA4-4EBE-4A63-80F2-A1EF51E040A6}" srcOrd="0" destOrd="0" presId="urn:microsoft.com/office/officeart/2005/8/layout/hierarchy2"/>
    <dgm:cxn modelId="{E56BC6A3-7460-41ED-8400-E6DB5E41FB04}" type="presParOf" srcId="{5039EF88-07CA-40B9-81BC-07EE728BEF8F}" destId="{A84A2A3A-FBA2-4A46-9DEC-627EB08F0FE5}" srcOrd="1" destOrd="0" presId="urn:microsoft.com/office/officeart/2005/8/layout/hierarchy2"/>
    <dgm:cxn modelId="{9321282D-4FA5-4BEB-A602-4F76639619D3}" type="presParOf" srcId="{D7DBC0F9-8A25-4230-96BC-16C158B69B3C}" destId="{58D06405-259C-4BCC-962D-42B39CBBD3F1}" srcOrd="4" destOrd="0" presId="urn:microsoft.com/office/officeart/2005/8/layout/hierarchy2"/>
    <dgm:cxn modelId="{BC413414-B8E6-4F57-83F4-E648344B99C9}" type="presParOf" srcId="{58D06405-259C-4BCC-962D-42B39CBBD3F1}" destId="{69C7815F-3C4D-4D89-A24E-4D81B2004252}" srcOrd="0" destOrd="0" presId="urn:microsoft.com/office/officeart/2005/8/layout/hierarchy2"/>
    <dgm:cxn modelId="{E9A67564-B210-477F-B63C-4C9A936D0DDE}" type="presParOf" srcId="{D7DBC0F9-8A25-4230-96BC-16C158B69B3C}" destId="{2A3F14FF-2ED6-4C1D-BA00-619490812DCC}" srcOrd="5" destOrd="0" presId="urn:microsoft.com/office/officeart/2005/8/layout/hierarchy2"/>
    <dgm:cxn modelId="{79DFF3D1-D6FF-47E8-86A9-9981560F1B17}" type="presParOf" srcId="{2A3F14FF-2ED6-4C1D-BA00-619490812DCC}" destId="{1A00E776-C71D-40A6-94DC-ABB99BB3C30E}" srcOrd="0" destOrd="0" presId="urn:microsoft.com/office/officeart/2005/8/layout/hierarchy2"/>
    <dgm:cxn modelId="{97211264-8F0D-4B3C-9FD8-87447E430534}" type="presParOf" srcId="{2A3F14FF-2ED6-4C1D-BA00-619490812DCC}" destId="{0CCFCD89-9037-45B4-ACB3-5202FCA6B2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910BA-DA58-4728-A1A8-0C18ED1F0E8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CBA60CB-8AB8-427D-A0A8-2176275804EA}">
      <dgm:prSet/>
      <dgm:spPr/>
      <dgm:t>
        <a:bodyPr/>
        <a:lstStyle/>
        <a:p>
          <a:r>
            <a:rPr lang="en-US"/>
            <a:t>Unions are legally required to refer employees in a non-discriminatory manner, without regard to union membership. </a:t>
          </a:r>
        </a:p>
      </dgm:t>
    </dgm:pt>
    <dgm:pt modelId="{A9A29084-CCED-47F7-B9EC-7271FB96CA20}" type="parTrans" cxnId="{1B78C8B9-2655-412A-91D0-F74608355FC4}">
      <dgm:prSet/>
      <dgm:spPr/>
      <dgm:t>
        <a:bodyPr/>
        <a:lstStyle/>
        <a:p>
          <a:endParaRPr lang="en-US"/>
        </a:p>
      </dgm:t>
    </dgm:pt>
    <dgm:pt modelId="{E5A717C1-A272-4C61-9F65-537D70726C52}" type="sibTrans" cxnId="{1B78C8B9-2655-412A-91D0-F74608355FC4}">
      <dgm:prSet/>
      <dgm:spPr/>
      <dgm:t>
        <a:bodyPr/>
        <a:lstStyle/>
        <a:p>
          <a:endParaRPr lang="en-US"/>
        </a:p>
      </dgm:t>
    </dgm:pt>
    <dgm:pt modelId="{292844A0-7E3C-4B24-8CE3-B351E27DB1F7}">
      <dgm:prSet/>
      <dgm:spPr/>
      <dgm:t>
        <a:bodyPr/>
        <a:lstStyle/>
        <a:p>
          <a:r>
            <a:rPr lang="en-US"/>
            <a:t>Unions are permitted to establish certain referral priorities, generally based on experience.</a:t>
          </a:r>
        </a:p>
      </dgm:t>
    </dgm:pt>
    <dgm:pt modelId="{96B355F7-CD4B-4C43-B4D7-07FF5C72C984}" type="parTrans" cxnId="{3834D37B-5705-41D6-B59B-D54EB94123D4}">
      <dgm:prSet/>
      <dgm:spPr/>
      <dgm:t>
        <a:bodyPr/>
        <a:lstStyle/>
        <a:p>
          <a:endParaRPr lang="en-US"/>
        </a:p>
      </dgm:t>
    </dgm:pt>
    <dgm:pt modelId="{C6F7F896-7B45-42A1-8CE7-0FDAF14337D8}" type="sibTrans" cxnId="{3834D37B-5705-41D6-B59B-D54EB94123D4}">
      <dgm:prSet/>
      <dgm:spPr/>
      <dgm:t>
        <a:bodyPr/>
        <a:lstStyle/>
        <a:p>
          <a:endParaRPr lang="en-US"/>
        </a:p>
      </dgm:t>
    </dgm:pt>
    <dgm:pt modelId="{59BA2F81-FD90-49C5-8C96-E0250250109F}" type="pres">
      <dgm:prSet presAssocID="{996910BA-DA58-4728-A1A8-0C18ED1F0E8B}" presName="hierChild1" presStyleCnt="0">
        <dgm:presLayoutVars>
          <dgm:chPref val="1"/>
          <dgm:dir/>
          <dgm:animOne val="branch"/>
          <dgm:animLvl val="lvl"/>
          <dgm:resizeHandles/>
        </dgm:presLayoutVars>
      </dgm:prSet>
      <dgm:spPr/>
    </dgm:pt>
    <dgm:pt modelId="{89869651-614E-47FD-B214-6E82B9ED141E}" type="pres">
      <dgm:prSet presAssocID="{4CBA60CB-8AB8-427D-A0A8-2176275804EA}" presName="hierRoot1" presStyleCnt="0"/>
      <dgm:spPr/>
    </dgm:pt>
    <dgm:pt modelId="{A96620DF-86C4-4DAD-9DD1-F06A8EB0C095}" type="pres">
      <dgm:prSet presAssocID="{4CBA60CB-8AB8-427D-A0A8-2176275804EA}" presName="composite" presStyleCnt="0"/>
      <dgm:spPr/>
    </dgm:pt>
    <dgm:pt modelId="{059B4573-3A94-4F2D-91E0-33E9B30D4062}" type="pres">
      <dgm:prSet presAssocID="{4CBA60CB-8AB8-427D-A0A8-2176275804EA}" presName="background" presStyleLbl="node0" presStyleIdx="0" presStyleCnt="2"/>
      <dgm:spPr/>
    </dgm:pt>
    <dgm:pt modelId="{22144C0F-87C9-4AE0-B078-326EBFB1F053}" type="pres">
      <dgm:prSet presAssocID="{4CBA60CB-8AB8-427D-A0A8-2176275804EA}" presName="text" presStyleLbl="fgAcc0" presStyleIdx="0" presStyleCnt="2">
        <dgm:presLayoutVars>
          <dgm:chPref val="3"/>
        </dgm:presLayoutVars>
      </dgm:prSet>
      <dgm:spPr/>
    </dgm:pt>
    <dgm:pt modelId="{73ECAF9E-AC86-4E4B-B543-83DAB7F0C1AC}" type="pres">
      <dgm:prSet presAssocID="{4CBA60CB-8AB8-427D-A0A8-2176275804EA}" presName="hierChild2" presStyleCnt="0"/>
      <dgm:spPr/>
    </dgm:pt>
    <dgm:pt modelId="{3C0850BC-B6B5-432E-B395-2ABA69D5149C}" type="pres">
      <dgm:prSet presAssocID="{292844A0-7E3C-4B24-8CE3-B351E27DB1F7}" presName="hierRoot1" presStyleCnt="0"/>
      <dgm:spPr/>
    </dgm:pt>
    <dgm:pt modelId="{12C8D031-0932-4D85-88F7-76B4F9DF6B7D}" type="pres">
      <dgm:prSet presAssocID="{292844A0-7E3C-4B24-8CE3-B351E27DB1F7}" presName="composite" presStyleCnt="0"/>
      <dgm:spPr/>
    </dgm:pt>
    <dgm:pt modelId="{67C16CC0-B918-493A-A158-CC46C9CA46E2}" type="pres">
      <dgm:prSet presAssocID="{292844A0-7E3C-4B24-8CE3-B351E27DB1F7}" presName="background" presStyleLbl="node0" presStyleIdx="1" presStyleCnt="2"/>
      <dgm:spPr/>
    </dgm:pt>
    <dgm:pt modelId="{EC78D088-6BF5-4039-A9A7-10674F974044}" type="pres">
      <dgm:prSet presAssocID="{292844A0-7E3C-4B24-8CE3-B351E27DB1F7}" presName="text" presStyleLbl="fgAcc0" presStyleIdx="1" presStyleCnt="2">
        <dgm:presLayoutVars>
          <dgm:chPref val="3"/>
        </dgm:presLayoutVars>
      </dgm:prSet>
      <dgm:spPr/>
    </dgm:pt>
    <dgm:pt modelId="{AAED7E0D-CD7E-4609-87F1-BCB14704F51A}" type="pres">
      <dgm:prSet presAssocID="{292844A0-7E3C-4B24-8CE3-B351E27DB1F7}" presName="hierChild2" presStyleCnt="0"/>
      <dgm:spPr/>
    </dgm:pt>
  </dgm:ptLst>
  <dgm:cxnLst>
    <dgm:cxn modelId="{47933A6A-1373-4A63-B26C-B96F991E6A3D}" type="presOf" srcId="{996910BA-DA58-4728-A1A8-0C18ED1F0E8B}" destId="{59BA2F81-FD90-49C5-8C96-E0250250109F}" srcOrd="0" destOrd="0" presId="urn:microsoft.com/office/officeart/2005/8/layout/hierarchy1"/>
    <dgm:cxn modelId="{3834D37B-5705-41D6-B59B-D54EB94123D4}" srcId="{996910BA-DA58-4728-A1A8-0C18ED1F0E8B}" destId="{292844A0-7E3C-4B24-8CE3-B351E27DB1F7}" srcOrd="1" destOrd="0" parTransId="{96B355F7-CD4B-4C43-B4D7-07FF5C72C984}" sibTransId="{C6F7F896-7B45-42A1-8CE7-0FDAF14337D8}"/>
    <dgm:cxn modelId="{1B78C8B9-2655-412A-91D0-F74608355FC4}" srcId="{996910BA-DA58-4728-A1A8-0C18ED1F0E8B}" destId="{4CBA60CB-8AB8-427D-A0A8-2176275804EA}" srcOrd="0" destOrd="0" parTransId="{A9A29084-CCED-47F7-B9EC-7271FB96CA20}" sibTransId="{E5A717C1-A272-4C61-9F65-537D70726C52}"/>
    <dgm:cxn modelId="{53AED5C6-030C-4F50-BB5D-C31BEEEBE3A2}" type="presOf" srcId="{292844A0-7E3C-4B24-8CE3-B351E27DB1F7}" destId="{EC78D088-6BF5-4039-A9A7-10674F974044}" srcOrd="0" destOrd="0" presId="urn:microsoft.com/office/officeart/2005/8/layout/hierarchy1"/>
    <dgm:cxn modelId="{F97C1DFB-6B1C-4F66-9107-6EDCE5149A08}" type="presOf" srcId="{4CBA60CB-8AB8-427D-A0A8-2176275804EA}" destId="{22144C0F-87C9-4AE0-B078-326EBFB1F053}" srcOrd="0" destOrd="0" presId="urn:microsoft.com/office/officeart/2005/8/layout/hierarchy1"/>
    <dgm:cxn modelId="{7907AC31-07A5-4602-8444-864C19B1F062}" type="presParOf" srcId="{59BA2F81-FD90-49C5-8C96-E0250250109F}" destId="{89869651-614E-47FD-B214-6E82B9ED141E}" srcOrd="0" destOrd="0" presId="urn:microsoft.com/office/officeart/2005/8/layout/hierarchy1"/>
    <dgm:cxn modelId="{18F7975D-1D44-492C-9CC1-7BB2786DEFDE}" type="presParOf" srcId="{89869651-614E-47FD-B214-6E82B9ED141E}" destId="{A96620DF-86C4-4DAD-9DD1-F06A8EB0C095}" srcOrd="0" destOrd="0" presId="urn:microsoft.com/office/officeart/2005/8/layout/hierarchy1"/>
    <dgm:cxn modelId="{7DA6ADB0-4BDD-4DE6-B5E3-184C321C599E}" type="presParOf" srcId="{A96620DF-86C4-4DAD-9DD1-F06A8EB0C095}" destId="{059B4573-3A94-4F2D-91E0-33E9B30D4062}" srcOrd="0" destOrd="0" presId="urn:microsoft.com/office/officeart/2005/8/layout/hierarchy1"/>
    <dgm:cxn modelId="{9C0F7285-D544-445B-A2D1-88AFBE7F4659}" type="presParOf" srcId="{A96620DF-86C4-4DAD-9DD1-F06A8EB0C095}" destId="{22144C0F-87C9-4AE0-B078-326EBFB1F053}" srcOrd="1" destOrd="0" presId="urn:microsoft.com/office/officeart/2005/8/layout/hierarchy1"/>
    <dgm:cxn modelId="{94227D83-FC23-4A1C-8069-A6C790954067}" type="presParOf" srcId="{89869651-614E-47FD-B214-6E82B9ED141E}" destId="{73ECAF9E-AC86-4E4B-B543-83DAB7F0C1AC}" srcOrd="1" destOrd="0" presId="urn:microsoft.com/office/officeart/2005/8/layout/hierarchy1"/>
    <dgm:cxn modelId="{FF79230A-4106-4FC8-9684-81F4DA3D3732}" type="presParOf" srcId="{59BA2F81-FD90-49C5-8C96-E0250250109F}" destId="{3C0850BC-B6B5-432E-B395-2ABA69D5149C}" srcOrd="1" destOrd="0" presId="urn:microsoft.com/office/officeart/2005/8/layout/hierarchy1"/>
    <dgm:cxn modelId="{446721C3-F4D6-4C0B-B251-BD315CDFE105}" type="presParOf" srcId="{3C0850BC-B6B5-432E-B395-2ABA69D5149C}" destId="{12C8D031-0932-4D85-88F7-76B4F9DF6B7D}" srcOrd="0" destOrd="0" presId="urn:microsoft.com/office/officeart/2005/8/layout/hierarchy1"/>
    <dgm:cxn modelId="{48057522-FF0C-46EE-8806-455EF9521321}" type="presParOf" srcId="{12C8D031-0932-4D85-88F7-76B4F9DF6B7D}" destId="{67C16CC0-B918-493A-A158-CC46C9CA46E2}" srcOrd="0" destOrd="0" presId="urn:microsoft.com/office/officeart/2005/8/layout/hierarchy1"/>
    <dgm:cxn modelId="{FEA78BC2-56B3-410C-A6CE-85B55C21A57F}" type="presParOf" srcId="{12C8D031-0932-4D85-88F7-76B4F9DF6B7D}" destId="{EC78D088-6BF5-4039-A9A7-10674F974044}" srcOrd="1" destOrd="0" presId="urn:microsoft.com/office/officeart/2005/8/layout/hierarchy1"/>
    <dgm:cxn modelId="{4A67CA0B-7E58-4407-BE54-21AB3F937F16}" type="presParOf" srcId="{3C0850BC-B6B5-432E-B395-2ABA69D5149C}" destId="{AAED7E0D-CD7E-4609-87F1-BCB14704F5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2CA879-E9D1-4475-ABB8-D133D477C5F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13BDFAF3-9CD4-4D4B-9971-0D7A460D0954}">
      <dgm:prSet/>
      <dgm:spPr/>
      <dgm:t>
        <a:bodyPr/>
        <a:lstStyle/>
        <a:p>
          <a:r>
            <a:rPr lang="en-US" dirty="0"/>
            <a:t>In 2018, the U.S. Supreme Court ruled in a 5–4 decision that the application of public sector union fees to non-members is a violation of the First Amendment.  </a:t>
          </a:r>
        </a:p>
      </dgm:t>
    </dgm:pt>
    <dgm:pt modelId="{DEA737E0-7C35-4D41-B8D1-6559746B995A}" type="parTrans" cxnId="{D1DA30C7-3332-482B-BEE5-B939643C8376}">
      <dgm:prSet/>
      <dgm:spPr/>
      <dgm:t>
        <a:bodyPr/>
        <a:lstStyle/>
        <a:p>
          <a:endParaRPr lang="en-US"/>
        </a:p>
      </dgm:t>
    </dgm:pt>
    <dgm:pt modelId="{F5F8DCBB-B381-494C-A04F-E1567C9B709B}" type="sibTrans" cxnId="{D1DA30C7-3332-482B-BEE5-B939643C8376}">
      <dgm:prSet/>
      <dgm:spPr/>
      <dgm:t>
        <a:bodyPr/>
        <a:lstStyle/>
        <a:p>
          <a:endParaRPr lang="en-US"/>
        </a:p>
      </dgm:t>
    </dgm:pt>
    <dgm:pt modelId="{A8534856-2246-4AEF-A31A-56019C96CA98}">
      <dgm:prSet/>
      <dgm:spPr/>
      <dgm:t>
        <a:bodyPr/>
        <a:lstStyle/>
        <a:p>
          <a:r>
            <a:rPr lang="en-US" dirty="0"/>
            <a:t>Since then, several  lawsuits have been filed arguing that a public agency cannot compel the payment of union dues or fees in a public works PLA, even though the workers are not public employees.</a:t>
          </a:r>
        </a:p>
      </dgm:t>
    </dgm:pt>
    <dgm:pt modelId="{CB2DD80F-E9CD-41C0-B789-1ECCBB412663}" type="parTrans" cxnId="{2F08095F-1871-42DA-92D2-5C2F439E4E16}">
      <dgm:prSet/>
      <dgm:spPr/>
      <dgm:t>
        <a:bodyPr/>
        <a:lstStyle/>
        <a:p>
          <a:endParaRPr lang="en-US"/>
        </a:p>
      </dgm:t>
    </dgm:pt>
    <dgm:pt modelId="{45BEB24B-F3B4-4F84-8B44-49BE1AD6BA31}" type="sibTrans" cxnId="{2F08095F-1871-42DA-92D2-5C2F439E4E16}">
      <dgm:prSet/>
      <dgm:spPr/>
      <dgm:t>
        <a:bodyPr/>
        <a:lstStyle/>
        <a:p>
          <a:endParaRPr lang="en-US"/>
        </a:p>
      </dgm:t>
    </dgm:pt>
    <dgm:pt modelId="{C051FC24-2D25-4E8A-B19A-EF3171D1A378}">
      <dgm:prSet/>
      <dgm:spPr/>
      <dgm:t>
        <a:bodyPr/>
        <a:lstStyle/>
        <a:p>
          <a:r>
            <a:rPr lang="en-US" dirty="0"/>
            <a:t>NABTU has been proactive and taken the position that any public works PLA, or any PLA that is being required by a public agency, including as a condition of funding, cannot require any worker to pay dues or other monies to a Union (including compliance with a CBA that requires the payment of dues or fees).</a:t>
          </a:r>
        </a:p>
      </dgm:t>
    </dgm:pt>
    <dgm:pt modelId="{164C755A-1D57-4AA4-84FA-E73BC542EE77}" type="parTrans" cxnId="{D6A3F998-BB18-40D2-8CF3-83798B1ACF4D}">
      <dgm:prSet/>
      <dgm:spPr/>
      <dgm:t>
        <a:bodyPr/>
        <a:lstStyle/>
        <a:p>
          <a:endParaRPr lang="en-US"/>
        </a:p>
      </dgm:t>
    </dgm:pt>
    <dgm:pt modelId="{E4B939BE-E1C3-49BF-923E-0DBBBE6EF8AE}" type="sibTrans" cxnId="{D6A3F998-BB18-40D2-8CF3-83798B1ACF4D}">
      <dgm:prSet/>
      <dgm:spPr/>
      <dgm:t>
        <a:bodyPr/>
        <a:lstStyle/>
        <a:p>
          <a:endParaRPr lang="en-US"/>
        </a:p>
      </dgm:t>
    </dgm:pt>
    <dgm:pt modelId="{EB5D5775-C594-40C6-98BD-E5292D980694}" type="pres">
      <dgm:prSet presAssocID="{632CA879-E9D1-4475-ABB8-D133D477C5F0}" presName="vert0" presStyleCnt="0">
        <dgm:presLayoutVars>
          <dgm:dir/>
          <dgm:animOne val="branch"/>
          <dgm:animLvl val="lvl"/>
        </dgm:presLayoutVars>
      </dgm:prSet>
      <dgm:spPr/>
    </dgm:pt>
    <dgm:pt modelId="{BBBECBDD-0B64-489C-AB62-254A48EBCEC7}" type="pres">
      <dgm:prSet presAssocID="{13BDFAF3-9CD4-4D4B-9971-0D7A460D0954}" presName="thickLine" presStyleLbl="alignNode1" presStyleIdx="0" presStyleCnt="3"/>
      <dgm:spPr/>
    </dgm:pt>
    <dgm:pt modelId="{BD02BD30-89BD-4F15-A22C-D5C4584DD62F}" type="pres">
      <dgm:prSet presAssocID="{13BDFAF3-9CD4-4D4B-9971-0D7A460D0954}" presName="horz1" presStyleCnt="0"/>
      <dgm:spPr/>
    </dgm:pt>
    <dgm:pt modelId="{C8E88684-EE69-4B2F-9573-0AC5D5251163}" type="pres">
      <dgm:prSet presAssocID="{13BDFAF3-9CD4-4D4B-9971-0D7A460D0954}" presName="tx1" presStyleLbl="revTx" presStyleIdx="0" presStyleCnt="3"/>
      <dgm:spPr/>
    </dgm:pt>
    <dgm:pt modelId="{C3DA1D05-6FCE-4C64-8F1A-8770C6BC2E17}" type="pres">
      <dgm:prSet presAssocID="{13BDFAF3-9CD4-4D4B-9971-0D7A460D0954}" presName="vert1" presStyleCnt="0"/>
      <dgm:spPr/>
    </dgm:pt>
    <dgm:pt modelId="{8BDC841F-FC9C-48D7-B7B0-2DAC29AE9FEB}" type="pres">
      <dgm:prSet presAssocID="{A8534856-2246-4AEF-A31A-56019C96CA98}" presName="thickLine" presStyleLbl="alignNode1" presStyleIdx="1" presStyleCnt="3"/>
      <dgm:spPr/>
    </dgm:pt>
    <dgm:pt modelId="{575A6217-D371-4309-B0F9-1609C1A586AF}" type="pres">
      <dgm:prSet presAssocID="{A8534856-2246-4AEF-A31A-56019C96CA98}" presName="horz1" presStyleCnt="0"/>
      <dgm:spPr/>
    </dgm:pt>
    <dgm:pt modelId="{32B51A6C-973C-4057-9CF1-AA26779DBD90}" type="pres">
      <dgm:prSet presAssocID="{A8534856-2246-4AEF-A31A-56019C96CA98}" presName="tx1" presStyleLbl="revTx" presStyleIdx="1" presStyleCnt="3"/>
      <dgm:spPr/>
    </dgm:pt>
    <dgm:pt modelId="{69622E8C-8186-4D1D-AE9B-9FB738B4E06A}" type="pres">
      <dgm:prSet presAssocID="{A8534856-2246-4AEF-A31A-56019C96CA98}" presName="vert1" presStyleCnt="0"/>
      <dgm:spPr/>
    </dgm:pt>
    <dgm:pt modelId="{93E09094-925F-44D8-AC75-6A526B4F161C}" type="pres">
      <dgm:prSet presAssocID="{C051FC24-2D25-4E8A-B19A-EF3171D1A378}" presName="thickLine" presStyleLbl="alignNode1" presStyleIdx="2" presStyleCnt="3"/>
      <dgm:spPr/>
    </dgm:pt>
    <dgm:pt modelId="{32B216DA-E9BD-40A0-BB5E-738891D907CA}" type="pres">
      <dgm:prSet presAssocID="{C051FC24-2D25-4E8A-B19A-EF3171D1A378}" presName="horz1" presStyleCnt="0"/>
      <dgm:spPr/>
    </dgm:pt>
    <dgm:pt modelId="{B8CE1D2B-ACA2-4B69-8508-2B81B4BE22AB}" type="pres">
      <dgm:prSet presAssocID="{C051FC24-2D25-4E8A-B19A-EF3171D1A378}" presName="tx1" presStyleLbl="revTx" presStyleIdx="2" presStyleCnt="3"/>
      <dgm:spPr/>
    </dgm:pt>
    <dgm:pt modelId="{2D65AF65-D5A8-43B6-B45E-40FD83645154}" type="pres">
      <dgm:prSet presAssocID="{C051FC24-2D25-4E8A-B19A-EF3171D1A378}" presName="vert1" presStyleCnt="0"/>
      <dgm:spPr/>
    </dgm:pt>
  </dgm:ptLst>
  <dgm:cxnLst>
    <dgm:cxn modelId="{1217D801-42A7-4984-A5B0-C4998AC6355D}" type="presOf" srcId="{C051FC24-2D25-4E8A-B19A-EF3171D1A378}" destId="{B8CE1D2B-ACA2-4B69-8508-2B81B4BE22AB}" srcOrd="0" destOrd="0" presId="urn:microsoft.com/office/officeart/2008/layout/LinedList"/>
    <dgm:cxn modelId="{C5C76620-4161-4925-AEF2-C04E6147B051}" type="presOf" srcId="{13BDFAF3-9CD4-4D4B-9971-0D7A460D0954}" destId="{C8E88684-EE69-4B2F-9573-0AC5D5251163}" srcOrd="0" destOrd="0" presId="urn:microsoft.com/office/officeart/2008/layout/LinedList"/>
    <dgm:cxn modelId="{6A1F4A3A-CE8F-433D-8905-2201A76B1111}" type="presOf" srcId="{A8534856-2246-4AEF-A31A-56019C96CA98}" destId="{32B51A6C-973C-4057-9CF1-AA26779DBD90}" srcOrd="0" destOrd="0" presId="urn:microsoft.com/office/officeart/2008/layout/LinedList"/>
    <dgm:cxn modelId="{2F08095F-1871-42DA-92D2-5C2F439E4E16}" srcId="{632CA879-E9D1-4475-ABB8-D133D477C5F0}" destId="{A8534856-2246-4AEF-A31A-56019C96CA98}" srcOrd="1" destOrd="0" parTransId="{CB2DD80F-E9CD-41C0-B789-1ECCBB412663}" sibTransId="{45BEB24B-F3B4-4F84-8B44-49BE1AD6BA31}"/>
    <dgm:cxn modelId="{D6A3F998-BB18-40D2-8CF3-83798B1ACF4D}" srcId="{632CA879-E9D1-4475-ABB8-D133D477C5F0}" destId="{C051FC24-2D25-4E8A-B19A-EF3171D1A378}" srcOrd="2" destOrd="0" parTransId="{164C755A-1D57-4AA4-84FA-E73BC542EE77}" sibTransId="{E4B939BE-E1C3-49BF-923E-0DBBBE6EF8AE}"/>
    <dgm:cxn modelId="{9F1B6FBE-BA60-4572-BCD5-DE82425BF7AD}" type="presOf" srcId="{632CA879-E9D1-4475-ABB8-D133D477C5F0}" destId="{EB5D5775-C594-40C6-98BD-E5292D980694}" srcOrd="0" destOrd="0" presId="urn:microsoft.com/office/officeart/2008/layout/LinedList"/>
    <dgm:cxn modelId="{D1DA30C7-3332-482B-BEE5-B939643C8376}" srcId="{632CA879-E9D1-4475-ABB8-D133D477C5F0}" destId="{13BDFAF3-9CD4-4D4B-9971-0D7A460D0954}" srcOrd="0" destOrd="0" parTransId="{DEA737E0-7C35-4D41-B8D1-6559746B995A}" sibTransId="{F5F8DCBB-B381-494C-A04F-E1567C9B709B}"/>
    <dgm:cxn modelId="{27DB6684-8CB1-4BA6-9A07-DBD0FF235BDA}" type="presParOf" srcId="{EB5D5775-C594-40C6-98BD-E5292D980694}" destId="{BBBECBDD-0B64-489C-AB62-254A48EBCEC7}" srcOrd="0" destOrd="0" presId="urn:microsoft.com/office/officeart/2008/layout/LinedList"/>
    <dgm:cxn modelId="{19CC463E-C7D5-4B99-837B-8720D99FF6FD}" type="presParOf" srcId="{EB5D5775-C594-40C6-98BD-E5292D980694}" destId="{BD02BD30-89BD-4F15-A22C-D5C4584DD62F}" srcOrd="1" destOrd="0" presId="urn:microsoft.com/office/officeart/2008/layout/LinedList"/>
    <dgm:cxn modelId="{C18A1F36-0EF8-4C00-9DFF-42CD33BEDEE0}" type="presParOf" srcId="{BD02BD30-89BD-4F15-A22C-D5C4584DD62F}" destId="{C8E88684-EE69-4B2F-9573-0AC5D5251163}" srcOrd="0" destOrd="0" presId="urn:microsoft.com/office/officeart/2008/layout/LinedList"/>
    <dgm:cxn modelId="{D1EF0812-670D-4305-A65B-87C118C06C59}" type="presParOf" srcId="{BD02BD30-89BD-4F15-A22C-D5C4584DD62F}" destId="{C3DA1D05-6FCE-4C64-8F1A-8770C6BC2E17}" srcOrd="1" destOrd="0" presId="urn:microsoft.com/office/officeart/2008/layout/LinedList"/>
    <dgm:cxn modelId="{25CBA827-CB9D-47A2-820B-6C2C2D18826D}" type="presParOf" srcId="{EB5D5775-C594-40C6-98BD-E5292D980694}" destId="{8BDC841F-FC9C-48D7-B7B0-2DAC29AE9FEB}" srcOrd="2" destOrd="0" presId="urn:microsoft.com/office/officeart/2008/layout/LinedList"/>
    <dgm:cxn modelId="{AFEC4AE3-BA69-4C97-B251-E090B79FA714}" type="presParOf" srcId="{EB5D5775-C594-40C6-98BD-E5292D980694}" destId="{575A6217-D371-4309-B0F9-1609C1A586AF}" srcOrd="3" destOrd="0" presId="urn:microsoft.com/office/officeart/2008/layout/LinedList"/>
    <dgm:cxn modelId="{ADBF3E88-6CF1-4E36-B134-5E7D4BC4869B}" type="presParOf" srcId="{575A6217-D371-4309-B0F9-1609C1A586AF}" destId="{32B51A6C-973C-4057-9CF1-AA26779DBD90}" srcOrd="0" destOrd="0" presId="urn:microsoft.com/office/officeart/2008/layout/LinedList"/>
    <dgm:cxn modelId="{6E243CC0-A937-4B6A-98F7-9E77DD7D0AF2}" type="presParOf" srcId="{575A6217-D371-4309-B0F9-1609C1A586AF}" destId="{69622E8C-8186-4D1D-AE9B-9FB738B4E06A}" srcOrd="1" destOrd="0" presId="urn:microsoft.com/office/officeart/2008/layout/LinedList"/>
    <dgm:cxn modelId="{8910A63C-32E6-49A2-9067-840C530963F7}" type="presParOf" srcId="{EB5D5775-C594-40C6-98BD-E5292D980694}" destId="{93E09094-925F-44D8-AC75-6A526B4F161C}" srcOrd="4" destOrd="0" presId="urn:microsoft.com/office/officeart/2008/layout/LinedList"/>
    <dgm:cxn modelId="{661A23C8-1AFD-4355-90CE-0E0D705A45C7}" type="presParOf" srcId="{EB5D5775-C594-40C6-98BD-E5292D980694}" destId="{32B216DA-E9BD-40A0-BB5E-738891D907CA}" srcOrd="5" destOrd="0" presId="urn:microsoft.com/office/officeart/2008/layout/LinedList"/>
    <dgm:cxn modelId="{A17185F6-CDAF-4779-ADC4-16BBB6843A6F}" type="presParOf" srcId="{32B216DA-E9BD-40A0-BB5E-738891D907CA}" destId="{B8CE1D2B-ACA2-4B69-8508-2B81B4BE22AB}" srcOrd="0" destOrd="0" presId="urn:microsoft.com/office/officeart/2008/layout/LinedList"/>
    <dgm:cxn modelId="{1A06F040-582F-457B-8E48-8323B2CAB14F}" type="presParOf" srcId="{32B216DA-E9BD-40A0-BB5E-738891D907CA}" destId="{2D65AF65-D5A8-43B6-B45E-40FD836451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3C0EEC-34E5-435A-9CBE-1B99D02EC75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6EA2AB-5457-4850-B957-9B274C11B131}">
      <dgm:prSet/>
      <dgm:spPr/>
      <dgm:t>
        <a:bodyPr/>
        <a:lstStyle/>
        <a:p>
          <a:r>
            <a:rPr lang="en-US" dirty="0"/>
            <a:t>Between the years of 2009 and 2021, federal agencies rarely chose to use PLAs on large-scale projects (total cost of $25 million or more).</a:t>
          </a:r>
        </a:p>
      </dgm:t>
    </dgm:pt>
    <dgm:pt modelId="{A4E63E7C-B0A0-425B-8697-3CCAECA4F49C}" type="parTrans" cxnId="{FB2D54B7-5BFB-4A27-B52E-A079C99A3171}">
      <dgm:prSet/>
      <dgm:spPr/>
      <dgm:t>
        <a:bodyPr/>
        <a:lstStyle/>
        <a:p>
          <a:endParaRPr lang="en-US"/>
        </a:p>
      </dgm:t>
    </dgm:pt>
    <dgm:pt modelId="{339FC215-C345-4DA3-A2F8-940B06DD8313}" type="sibTrans" cxnId="{FB2D54B7-5BFB-4A27-B52E-A079C99A3171}">
      <dgm:prSet/>
      <dgm:spPr/>
      <dgm:t>
        <a:bodyPr/>
        <a:lstStyle/>
        <a:p>
          <a:endParaRPr lang="en-US"/>
        </a:p>
      </dgm:t>
    </dgm:pt>
    <dgm:pt modelId="{1A4EDBB4-8D31-4865-9A0F-0BB135851E79}">
      <dgm:prSet/>
      <dgm:spPr/>
      <dgm:t>
        <a:bodyPr/>
        <a:lstStyle/>
        <a:p>
          <a:r>
            <a:rPr lang="en-US" dirty="0"/>
            <a:t>The OMB estimates that there were a total of about 2,000 eligible contracts. The PLA requirement was used 12 times or </a:t>
          </a:r>
          <a:r>
            <a:rPr lang="en-US" dirty="0">
              <a:solidFill>
                <a:srgbClr val="FF0000"/>
              </a:solidFill>
            </a:rPr>
            <a:t>0.6% </a:t>
          </a:r>
          <a:r>
            <a:rPr lang="en-US" dirty="0"/>
            <a:t>of eligible projects. </a:t>
          </a:r>
        </a:p>
      </dgm:t>
    </dgm:pt>
    <dgm:pt modelId="{07619D41-844D-44C9-8FB1-55535A9AF3B9}" type="parTrans" cxnId="{450967AE-54A3-4D4F-94BF-F58E2D2A8A6E}">
      <dgm:prSet/>
      <dgm:spPr/>
      <dgm:t>
        <a:bodyPr/>
        <a:lstStyle/>
        <a:p>
          <a:endParaRPr lang="en-US"/>
        </a:p>
      </dgm:t>
    </dgm:pt>
    <dgm:pt modelId="{7A438DB1-408C-43BE-BF90-05425397BE64}" type="sibTrans" cxnId="{450967AE-54A3-4D4F-94BF-F58E2D2A8A6E}">
      <dgm:prSet/>
      <dgm:spPr/>
      <dgm:t>
        <a:bodyPr/>
        <a:lstStyle/>
        <a:p>
          <a:endParaRPr lang="en-US"/>
        </a:p>
      </dgm:t>
    </dgm:pt>
    <dgm:pt modelId="{20DB86BD-91D9-41D6-A99F-7CF7692E5C47}" type="pres">
      <dgm:prSet presAssocID="{BD3C0EEC-34E5-435A-9CBE-1B99D02EC754}" presName="hierChild1" presStyleCnt="0">
        <dgm:presLayoutVars>
          <dgm:chPref val="1"/>
          <dgm:dir/>
          <dgm:animOne val="branch"/>
          <dgm:animLvl val="lvl"/>
          <dgm:resizeHandles/>
        </dgm:presLayoutVars>
      </dgm:prSet>
      <dgm:spPr/>
    </dgm:pt>
    <dgm:pt modelId="{D3CE44AF-BB1C-4F02-986A-2BC91E7CEE6F}" type="pres">
      <dgm:prSet presAssocID="{7F6EA2AB-5457-4850-B957-9B274C11B131}" presName="hierRoot1" presStyleCnt="0"/>
      <dgm:spPr/>
    </dgm:pt>
    <dgm:pt modelId="{2814924F-C6D7-4B4C-8DE4-1326B007FCAE}" type="pres">
      <dgm:prSet presAssocID="{7F6EA2AB-5457-4850-B957-9B274C11B131}" presName="composite" presStyleCnt="0"/>
      <dgm:spPr/>
    </dgm:pt>
    <dgm:pt modelId="{5D571E29-0A82-4D2A-9C3C-8B4293FE0E34}" type="pres">
      <dgm:prSet presAssocID="{7F6EA2AB-5457-4850-B957-9B274C11B131}" presName="background" presStyleLbl="node0" presStyleIdx="0" presStyleCnt="2"/>
      <dgm:spPr/>
    </dgm:pt>
    <dgm:pt modelId="{42A65790-E34B-43C3-A3AF-5DBB8120C400}" type="pres">
      <dgm:prSet presAssocID="{7F6EA2AB-5457-4850-B957-9B274C11B131}" presName="text" presStyleLbl="fgAcc0" presStyleIdx="0" presStyleCnt="2">
        <dgm:presLayoutVars>
          <dgm:chPref val="3"/>
        </dgm:presLayoutVars>
      </dgm:prSet>
      <dgm:spPr/>
    </dgm:pt>
    <dgm:pt modelId="{625D40B1-A6A5-43A3-A439-C6B8DF00D22B}" type="pres">
      <dgm:prSet presAssocID="{7F6EA2AB-5457-4850-B957-9B274C11B131}" presName="hierChild2" presStyleCnt="0"/>
      <dgm:spPr/>
    </dgm:pt>
    <dgm:pt modelId="{8CF9C943-925F-4D1D-AD22-183765D2BF75}" type="pres">
      <dgm:prSet presAssocID="{1A4EDBB4-8D31-4865-9A0F-0BB135851E79}" presName="hierRoot1" presStyleCnt="0"/>
      <dgm:spPr/>
    </dgm:pt>
    <dgm:pt modelId="{D32EF780-648E-4D24-B44E-3CD5ACBE0014}" type="pres">
      <dgm:prSet presAssocID="{1A4EDBB4-8D31-4865-9A0F-0BB135851E79}" presName="composite" presStyleCnt="0"/>
      <dgm:spPr/>
    </dgm:pt>
    <dgm:pt modelId="{E9706EAA-5ECD-43E3-8F9E-07846A4E381E}" type="pres">
      <dgm:prSet presAssocID="{1A4EDBB4-8D31-4865-9A0F-0BB135851E79}" presName="background" presStyleLbl="node0" presStyleIdx="1" presStyleCnt="2"/>
      <dgm:spPr/>
    </dgm:pt>
    <dgm:pt modelId="{E06B8FBF-0B42-4B24-9DB0-32616FBD3B1F}" type="pres">
      <dgm:prSet presAssocID="{1A4EDBB4-8D31-4865-9A0F-0BB135851E79}" presName="text" presStyleLbl="fgAcc0" presStyleIdx="1" presStyleCnt="2">
        <dgm:presLayoutVars>
          <dgm:chPref val="3"/>
        </dgm:presLayoutVars>
      </dgm:prSet>
      <dgm:spPr/>
    </dgm:pt>
    <dgm:pt modelId="{BABB696C-076D-4189-992B-74465CF50681}" type="pres">
      <dgm:prSet presAssocID="{1A4EDBB4-8D31-4865-9A0F-0BB135851E79}" presName="hierChild2" presStyleCnt="0"/>
      <dgm:spPr/>
    </dgm:pt>
  </dgm:ptLst>
  <dgm:cxnLst>
    <dgm:cxn modelId="{DC093C4C-5DC6-4B2B-83CE-A9D72246E25A}" type="presOf" srcId="{7F6EA2AB-5457-4850-B957-9B274C11B131}" destId="{42A65790-E34B-43C3-A3AF-5DBB8120C400}" srcOrd="0" destOrd="0" presId="urn:microsoft.com/office/officeart/2005/8/layout/hierarchy1"/>
    <dgm:cxn modelId="{550B0657-BFED-46DC-97A5-ACCB609FABBF}" type="presOf" srcId="{BD3C0EEC-34E5-435A-9CBE-1B99D02EC754}" destId="{20DB86BD-91D9-41D6-A99F-7CF7692E5C47}" srcOrd="0" destOrd="0" presId="urn:microsoft.com/office/officeart/2005/8/layout/hierarchy1"/>
    <dgm:cxn modelId="{450967AE-54A3-4D4F-94BF-F58E2D2A8A6E}" srcId="{BD3C0EEC-34E5-435A-9CBE-1B99D02EC754}" destId="{1A4EDBB4-8D31-4865-9A0F-0BB135851E79}" srcOrd="1" destOrd="0" parTransId="{07619D41-844D-44C9-8FB1-55535A9AF3B9}" sibTransId="{7A438DB1-408C-43BE-BF90-05425397BE64}"/>
    <dgm:cxn modelId="{FB2D54B7-5BFB-4A27-B52E-A079C99A3171}" srcId="{BD3C0EEC-34E5-435A-9CBE-1B99D02EC754}" destId="{7F6EA2AB-5457-4850-B957-9B274C11B131}" srcOrd="0" destOrd="0" parTransId="{A4E63E7C-B0A0-425B-8697-3CCAECA4F49C}" sibTransId="{339FC215-C345-4DA3-A2F8-940B06DD8313}"/>
    <dgm:cxn modelId="{32E237C6-7F3B-4ED3-96B5-1859F4E742B5}" type="presOf" srcId="{1A4EDBB4-8D31-4865-9A0F-0BB135851E79}" destId="{E06B8FBF-0B42-4B24-9DB0-32616FBD3B1F}" srcOrd="0" destOrd="0" presId="urn:microsoft.com/office/officeart/2005/8/layout/hierarchy1"/>
    <dgm:cxn modelId="{30A9885A-8136-4ED1-AA69-78997418148A}" type="presParOf" srcId="{20DB86BD-91D9-41D6-A99F-7CF7692E5C47}" destId="{D3CE44AF-BB1C-4F02-986A-2BC91E7CEE6F}" srcOrd="0" destOrd="0" presId="urn:microsoft.com/office/officeart/2005/8/layout/hierarchy1"/>
    <dgm:cxn modelId="{D6A0CD11-6CEC-453A-9114-A3D69596C5FB}" type="presParOf" srcId="{D3CE44AF-BB1C-4F02-986A-2BC91E7CEE6F}" destId="{2814924F-C6D7-4B4C-8DE4-1326B007FCAE}" srcOrd="0" destOrd="0" presId="urn:microsoft.com/office/officeart/2005/8/layout/hierarchy1"/>
    <dgm:cxn modelId="{93522809-382A-4CD8-9B05-51F128DD8D68}" type="presParOf" srcId="{2814924F-C6D7-4B4C-8DE4-1326B007FCAE}" destId="{5D571E29-0A82-4D2A-9C3C-8B4293FE0E34}" srcOrd="0" destOrd="0" presId="urn:microsoft.com/office/officeart/2005/8/layout/hierarchy1"/>
    <dgm:cxn modelId="{D2FCA008-BBF3-4273-896D-5DBB59FB706E}" type="presParOf" srcId="{2814924F-C6D7-4B4C-8DE4-1326B007FCAE}" destId="{42A65790-E34B-43C3-A3AF-5DBB8120C400}" srcOrd="1" destOrd="0" presId="urn:microsoft.com/office/officeart/2005/8/layout/hierarchy1"/>
    <dgm:cxn modelId="{C36C3512-8C0C-44CD-A6A6-0E7A5DBAA522}" type="presParOf" srcId="{D3CE44AF-BB1C-4F02-986A-2BC91E7CEE6F}" destId="{625D40B1-A6A5-43A3-A439-C6B8DF00D22B}" srcOrd="1" destOrd="0" presId="urn:microsoft.com/office/officeart/2005/8/layout/hierarchy1"/>
    <dgm:cxn modelId="{7657EEFC-AD78-48B3-8CCC-60DDA980F4C7}" type="presParOf" srcId="{20DB86BD-91D9-41D6-A99F-7CF7692E5C47}" destId="{8CF9C943-925F-4D1D-AD22-183765D2BF75}" srcOrd="1" destOrd="0" presId="urn:microsoft.com/office/officeart/2005/8/layout/hierarchy1"/>
    <dgm:cxn modelId="{23BABD17-FCA4-4777-852C-808821A39625}" type="presParOf" srcId="{8CF9C943-925F-4D1D-AD22-183765D2BF75}" destId="{D32EF780-648E-4D24-B44E-3CD5ACBE0014}" srcOrd="0" destOrd="0" presId="urn:microsoft.com/office/officeart/2005/8/layout/hierarchy1"/>
    <dgm:cxn modelId="{1E900CBA-1F6C-4568-ABBF-4DB816553100}" type="presParOf" srcId="{D32EF780-648E-4D24-B44E-3CD5ACBE0014}" destId="{E9706EAA-5ECD-43E3-8F9E-07846A4E381E}" srcOrd="0" destOrd="0" presId="urn:microsoft.com/office/officeart/2005/8/layout/hierarchy1"/>
    <dgm:cxn modelId="{5EB0BF4C-C0C1-458C-BFCC-977C94CB522D}" type="presParOf" srcId="{D32EF780-648E-4D24-B44E-3CD5ACBE0014}" destId="{E06B8FBF-0B42-4B24-9DB0-32616FBD3B1F}" srcOrd="1" destOrd="0" presId="urn:microsoft.com/office/officeart/2005/8/layout/hierarchy1"/>
    <dgm:cxn modelId="{4216992A-4AB9-498B-AF18-2D0BA067AFAD}" type="presParOf" srcId="{8CF9C943-925F-4D1D-AD22-183765D2BF75}" destId="{BABB696C-076D-4189-992B-74465CF506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E2FDA3-5C0F-45B1-B3AB-78D432BD4C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30EA331-5B8D-44A0-A4A5-24522836D4AB}">
      <dgm:prSet/>
      <dgm:spPr/>
      <dgm:t>
        <a:bodyPr/>
        <a:lstStyle/>
        <a:p>
          <a:r>
            <a:rPr lang="en-US" dirty="0"/>
            <a:t>State and local procurement laws determine whether it is lawful for a </a:t>
          </a:r>
          <a:r>
            <a:rPr lang="en-US" dirty="0">
              <a:solidFill>
                <a:srgbClr val="FF0000"/>
              </a:solidFill>
            </a:rPr>
            <a:t>state or local </a:t>
          </a:r>
          <a:r>
            <a:rPr lang="en-US" dirty="0"/>
            <a:t>contracting agency to enter into a PLA.</a:t>
          </a:r>
        </a:p>
      </dgm:t>
    </dgm:pt>
    <dgm:pt modelId="{A282404D-D648-4F7F-967E-A7DFD6094C07}" type="parTrans" cxnId="{AA00921A-0155-4784-9341-1FBE680420C0}">
      <dgm:prSet/>
      <dgm:spPr/>
      <dgm:t>
        <a:bodyPr/>
        <a:lstStyle/>
        <a:p>
          <a:endParaRPr lang="en-US"/>
        </a:p>
      </dgm:t>
    </dgm:pt>
    <dgm:pt modelId="{201A3A33-50F3-4D11-BBCB-CB20ED760F39}" type="sibTrans" cxnId="{AA00921A-0155-4784-9341-1FBE680420C0}">
      <dgm:prSet/>
      <dgm:spPr/>
      <dgm:t>
        <a:bodyPr/>
        <a:lstStyle/>
        <a:p>
          <a:endParaRPr lang="en-US"/>
        </a:p>
      </dgm:t>
    </dgm:pt>
    <dgm:pt modelId="{AFEA5C64-1AA3-4AAB-8F59-68DC8DFC6787}">
      <dgm:prSet/>
      <dgm:spPr/>
      <dgm:t>
        <a:bodyPr/>
        <a:lstStyle/>
        <a:p>
          <a:r>
            <a:rPr lang="en-US" dirty="0"/>
            <a:t>These laws are not applicable to federal projects when a </a:t>
          </a:r>
          <a:r>
            <a:rPr lang="en-US" dirty="0">
              <a:solidFill>
                <a:srgbClr val="FF0000"/>
              </a:solidFill>
            </a:rPr>
            <a:t>federal </a:t>
          </a:r>
          <a:r>
            <a:rPr lang="en-US" dirty="0"/>
            <a:t>contracting agency enters into  a construction contract.  </a:t>
          </a:r>
        </a:p>
      </dgm:t>
    </dgm:pt>
    <dgm:pt modelId="{C4174365-4287-4992-92C5-A394F4A91384}" type="parTrans" cxnId="{F2AF4361-2F81-4CD9-8B3C-1ACC1153CBEB}">
      <dgm:prSet/>
      <dgm:spPr/>
      <dgm:t>
        <a:bodyPr/>
        <a:lstStyle/>
        <a:p>
          <a:endParaRPr lang="en-US"/>
        </a:p>
      </dgm:t>
    </dgm:pt>
    <dgm:pt modelId="{36A4CF9C-5EB5-43FC-A485-EFE06EF962F8}" type="sibTrans" cxnId="{F2AF4361-2F81-4CD9-8B3C-1ACC1153CBEB}">
      <dgm:prSet/>
      <dgm:spPr/>
      <dgm:t>
        <a:bodyPr/>
        <a:lstStyle/>
        <a:p>
          <a:endParaRPr lang="en-US"/>
        </a:p>
      </dgm:t>
    </dgm:pt>
    <dgm:pt modelId="{562C5339-C16A-4474-BAB9-E5303C927F33}" type="pres">
      <dgm:prSet presAssocID="{FDE2FDA3-5C0F-45B1-B3AB-78D432BD4CA4}" presName="hierChild1" presStyleCnt="0">
        <dgm:presLayoutVars>
          <dgm:chPref val="1"/>
          <dgm:dir/>
          <dgm:animOne val="branch"/>
          <dgm:animLvl val="lvl"/>
          <dgm:resizeHandles/>
        </dgm:presLayoutVars>
      </dgm:prSet>
      <dgm:spPr/>
    </dgm:pt>
    <dgm:pt modelId="{33ABBB78-5605-4526-A041-A2C051B24C8C}" type="pres">
      <dgm:prSet presAssocID="{630EA331-5B8D-44A0-A4A5-24522836D4AB}" presName="hierRoot1" presStyleCnt="0"/>
      <dgm:spPr/>
    </dgm:pt>
    <dgm:pt modelId="{D2B4C6E8-3CB1-4501-BEBC-40235934D66A}" type="pres">
      <dgm:prSet presAssocID="{630EA331-5B8D-44A0-A4A5-24522836D4AB}" presName="composite" presStyleCnt="0"/>
      <dgm:spPr/>
    </dgm:pt>
    <dgm:pt modelId="{D4DF4B3B-750A-481D-AC7F-00A9F0800692}" type="pres">
      <dgm:prSet presAssocID="{630EA331-5B8D-44A0-A4A5-24522836D4AB}" presName="background" presStyleLbl="node0" presStyleIdx="0" presStyleCnt="2"/>
      <dgm:spPr/>
    </dgm:pt>
    <dgm:pt modelId="{8A67D291-3599-42BF-BDCF-149383D4A5C3}" type="pres">
      <dgm:prSet presAssocID="{630EA331-5B8D-44A0-A4A5-24522836D4AB}" presName="text" presStyleLbl="fgAcc0" presStyleIdx="0" presStyleCnt="2">
        <dgm:presLayoutVars>
          <dgm:chPref val="3"/>
        </dgm:presLayoutVars>
      </dgm:prSet>
      <dgm:spPr/>
    </dgm:pt>
    <dgm:pt modelId="{06E676BA-3ABD-4290-B8C0-C6882F0CEB21}" type="pres">
      <dgm:prSet presAssocID="{630EA331-5B8D-44A0-A4A5-24522836D4AB}" presName="hierChild2" presStyleCnt="0"/>
      <dgm:spPr/>
    </dgm:pt>
    <dgm:pt modelId="{82152067-6D47-4A19-9BCF-62BD24F59F07}" type="pres">
      <dgm:prSet presAssocID="{AFEA5C64-1AA3-4AAB-8F59-68DC8DFC6787}" presName="hierRoot1" presStyleCnt="0"/>
      <dgm:spPr/>
    </dgm:pt>
    <dgm:pt modelId="{B4EE204E-E3D0-4968-B263-879F47322A84}" type="pres">
      <dgm:prSet presAssocID="{AFEA5C64-1AA3-4AAB-8F59-68DC8DFC6787}" presName="composite" presStyleCnt="0"/>
      <dgm:spPr/>
    </dgm:pt>
    <dgm:pt modelId="{03D8BFE7-617E-4F23-A7BB-46EE4EB9C221}" type="pres">
      <dgm:prSet presAssocID="{AFEA5C64-1AA3-4AAB-8F59-68DC8DFC6787}" presName="background" presStyleLbl="node0" presStyleIdx="1" presStyleCnt="2"/>
      <dgm:spPr/>
    </dgm:pt>
    <dgm:pt modelId="{9C0019A9-7186-4603-8B5F-657C38C139BD}" type="pres">
      <dgm:prSet presAssocID="{AFEA5C64-1AA3-4AAB-8F59-68DC8DFC6787}" presName="text" presStyleLbl="fgAcc0" presStyleIdx="1" presStyleCnt="2">
        <dgm:presLayoutVars>
          <dgm:chPref val="3"/>
        </dgm:presLayoutVars>
      </dgm:prSet>
      <dgm:spPr/>
    </dgm:pt>
    <dgm:pt modelId="{61E1D7ED-1E2E-4137-BC48-1576FECA0984}" type="pres">
      <dgm:prSet presAssocID="{AFEA5C64-1AA3-4AAB-8F59-68DC8DFC6787}" presName="hierChild2" presStyleCnt="0"/>
      <dgm:spPr/>
    </dgm:pt>
  </dgm:ptLst>
  <dgm:cxnLst>
    <dgm:cxn modelId="{AA00921A-0155-4784-9341-1FBE680420C0}" srcId="{FDE2FDA3-5C0F-45B1-B3AB-78D432BD4CA4}" destId="{630EA331-5B8D-44A0-A4A5-24522836D4AB}" srcOrd="0" destOrd="0" parTransId="{A282404D-D648-4F7F-967E-A7DFD6094C07}" sibTransId="{201A3A33-50F3-4D11-BBCB-CB20ED760F39}"/>
    <dgm:cxn modelId="{01366E1F-DCEE-4B66-AD41-74759A1B1B36}" type="presOf" srcId="{630EA331-5B8D-44A0-A4A5-24522836D4AB}" destId="{8A67D291-3599-42BF-BDCF-149383D4A5C3}" srcOrd="0" destOrd="0" presId="urn:microsoft.com/office/officeart/2005/8/layout/hierarchy1"/>
    <dgm:cxn modelId="{F2AF4361-2F81-4CD9-8B3C-1ACC1153CBEB}" srcId="{FDE2FDA3-5C0F-45B1-B3AB-78D432BD4CA4}" destId="{AFEA5C64-1AA3-4AAB-8F59-68DC8DFC6787}" srcOrd="1" destOrd="0" parTransId="{C4174365-4287-4992-92C5-A394F4A91384}" sibTransId="{36A4CF9C-5EB5-43FC-A485-EFE06EF962F8}"/>
    <dgm:cxn modelId="{A0EF23BB-7057-4E9E-A6DB-4FBDB3F504D5}" type="presOf" srcId="{AFEA5C64-1AA3-4AAB-8F59-68DC8DFC6787}" destId="{9C0019A9-7186-4603-8B5F-657C38C139BD}" srcOrd="0" destOrd="0" presId="urn:microsoft.com/office/officeart/2005/8/layout/hierarchy1"/>
    <dgm:cxn modelId="{748CA7C7-CB5A-4F84-A240-D2A1D1EE545D}" type="presOf" srcId="{FDE2FDA3-5C0F-45B1-B3AB-78D432BD4CA4}" destId="{562C5339-C16A-4474-BAB9-E5303C927F33}" srcOrd="0" destOrd="0" presId="urn:microsoft.com/office/officeart/2005/8/layout/hierarchy1"/>
    <dgm:cxn modelId="{2D862A2C-98FF-4E6D-BD0C-B3E449AF3D1B}" type="presParOf" srcId="{562C5339-C16A-4474-BAB9-E5303C927F33}" destId="{33ABBB78-5605-4526-A041-A2C051B24C8C}" srcOrd="0" destOrd="0" presId="urn:microsoft.com/office/officeart/2005/8/layout/hierarchy1"/>
    <dgm:cxn modelId="{6E3F264A-BFF8-411E-B67F-0A91587A15A2}" type="presParOf" srcId="{33ABBB78-5605-4526-A041-A2C051B24C8C}" destId="{D2B4C6E8-3CB1-4501-BEBC-40235934D66A}" srcOrd="0" destOrd="0" presId="urn:microsoft.com/office/officeart/2005/8/layout/hierarchy1"/>
    <dgm:cxn modelId="{CFEFF6A5-556B-4595-A27E-49797AA57B95}" type="presParOf" srcId="{D2B4C6E8-3CB1-4501-BEBC-40235934D66A}" destId="{D4DF4B3B-750A-481D-AC7F-00A9F0800692}" srcOrd="0" destOrd="0" presId="urn:microsoft.com/office/officeart/2005/8/layout/hierarchy1"/>
    <dgm:cxn modelId="{87F87CB7-A012-4D33-BFA5-09F5538F1583}" type="presParOf" srcId="{D2B4C6E8-3CB1-4501-BEBC-40235934D66A}" destId="{8A67D291-3599-42BF-BDCF-149383D4A5C3}" srcOrd="1" destOrd="0" presId="urn:microsoft.com/office/officeart/2005/8/layout/hierarchy1"/>
    <dgm:cxn modelId="{D89011D8-AB2E-48BD-8142-3406F77B8364}" type="presParOf" srcId="{33ABBB78-5605-4526-A041-A2C051B24C8C}" destId="{06E676BA-3ABD-4290-B8C0-C6882F0CEB21}" srcOrd="1" destOrd="0" presId="urn:microsoft.com/office/officeart/2005/8/layout/hierarchy1"/>
    <dgm:cxn modelId="{4CC153E7-5307-4313-91EC-82492C87C809}" type="presParOf" srcId="{562C5339-C16A-4474-BAB9-E5303C927F33}" destId="{82152067-6D47-4A19-9BCF-62BD24F59F07}" srcOrd="1" destOrd="0" presId="urn:microsoft.com/office/officeart/2005/8/layout/hierarchy1"/>
    <dgm:cxn modelId="{EDA7A9FF-EA65-4994-AA9D-FA24DE3ABC6F}" type="presParOf" srcId="{82152067-6D47-4A19-9BCF-62BD24F59F07}" destId="{B4EE204E-E3D0-4968-B263-879F47322A84}" srcOrd="0" destOrd="0" presId="urn:microsoft.com/office/officeart/2005/8/layout/hierarchy1"/>
    <dgm:cxn modelId="{BD4BA46A-7452-4C92-83E6-15AD9AE104B2}" type="presParOf" srcId="{B4EE204E-E3D0-4968-B263-879F47322A84}" destId="{03D8BFE7-617E-4F23-A7BB-46EE4EB9C221}" srcOrd="0" destOrd="0" presId="urn:microsoft.com/office/officeart/2005/8/layout/hierarchy1"/>
    <dgm:cxn modelId="{E21BED4F-189C-4126-99DE-1F2930B18945}" type="presParOf" srcId="{B4EE204E-E3D0-4968-B263-879F47322A84}" destId="{9C0019A9-7186-4603-8B5F-657C38C139BD}" srcOrd="1" destOrd="0" presId="urn:microsoft.com/office/officeart/2005/8/layout/hierarchy1"/>
    <dgm:cxn modelId="{89D04713-71D6-4240-A67C-6620BA2AA40C}" type="presParOf" srcId="{82152067-6D47-4A19-9BCF-62BD24F59F07}" destId="{61E1D7ED-1E2E-4137-BC48-1576FECA098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B8B89-EE70-443D-A159-762DAF32B757}">
      <dsp:nvSpPr>
        <dsp:cNvPr id="0" name=""/>
        <dsp:cNvSpPr/>
      </dsp:nvSpPr>
      <dsp:spPr>
        <a:xfrm>
          <a:off x="2096280" y="2124"/>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The webinar is divided into two parts, with Part 1 presenting an overview of PLA basics.</a:t>
          </a:r>
        </a:p>
      </dsp:txBody>
      <dsp:txXfrm>
        <a:off x="2134862" y="40706"/>
        <a:ext cx="2557435" cy="1240135"/>
      </dsp:txXfrm>
    </dsp:sp>
    <dsp:sp modelId="{26E715CE-910B-4A30-826A-8AFFA8AFD034}">
      <dsp:nvSpPr>
        <dsp:cNvPr id="0" name=""/>
        <dsp:cNvSpPr/>
      </dsp:nvSpPr>
      <dsp:spPr>
        <a:xfrm>
          <a:off x="2096280" y="1517019"/>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Part 2 will cover:</a:t>
          </a:r>
        </a:p>
      </dsp:txBody>
      <dsp:txXfrm>
        <a:off x="2134862" y="1555601"/>
        <a:ext cx="2557435" cy="1240135"/>
      </dsp:txXfrm>
    </dsp:sp>
    <dsp:sp modelId="{BD2F9BB1-39AD-48F6-93E9-C2307C937263}">
      <dsp:nvSpPr>
        <dsp:cNvPr id="0" name=""/>
        <dsp:cNvSpPr/>
      </dsp:nvSpPr>
      <dsp:spPr>
        <a:xfrm rot="18289469">
          <a:off x="4335102" y="1390975"/>
          <a:ext cx="1845395" cy="54492"/>
        </a:xfrm>
        <a:custGeom>
          <a:avLst/>
          <a:gdLst/>
          <a:ahLst/>
          <a:cxnLst/>
          <a:rect l="0" t="0" r="0" b="0"/>
          <a:pathLst>
            <a:path>
              <a:moveTo>
                <a:pt x="0" y="27246"/>
              </a:moveTo>
              <a:lnTo>
                <a:pt x="1845395"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211665" y="1372086"/>
        <a:ext cx="92269" cy="92269"/>
      </dsp:txXfrm>
    </dsp:sp>
    <dsp:sp modelId="{4C4FBF03-2615-458B-878A-0783A9AEA1D7}">
      <dsp:nvSpPr>
        <dsp:cNvPr id="0" name=""/>
        <dsp:cNvSpPr/>
      </dsp:nvSpPr>
      <dsp:spPr>
        <a:xfrm>
          <a:off x="5784719" y="2124"/>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The use of PLAs on projects funded under recent federal legislation </a:t>
          </a:r>
        </a:p>
      </dsp:txBody>
      <dsp:txXfrm>
        <a:off x="5823301" y="40706"/>
        <a:ext cx="2557435" cy="1240135"/>
      </dsp:txXfrm>
    </dsp:sp>
    <dsp:sp modelId="{45330DC0-91DE-42FC-9566-66198DE02C44}">
      <dsp:nvSpPr>
        <dsp:cNvPr id="0" name=""/>
        <dsp:cNvSpPr/>
      </dsp:nvSpPr>
      <dsp:spPr>
        <a:xfrm>
          <a:off x="4730880" y="2148422"/>
          <a:ext cx="1053839" cy="54492"/>
        </a:xfrm>
        <a:custGeom>
          <a:avLst/>
          <a:gdLst/>
          <a:ahLst/>
          <a:cxnLst/>
          <a:rect l="0" t="0" r="0" b="0"/>
          <a:pathLst>
            <a:path>
              <a:moveTo>
                <a:pt x="0" y="27246"/>
              </a:moveTo>
              <a:lnTo>
                <a:pt x="1053839"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1454" y="2149323"/>
        <a:ext cx="52691" cy="52691"/>
      </dsp:txXfrm>
    </dsp:sp>
    <dsp:sp modelId="{4905EBA4-4EBE-4A63-80F2-A1EF51E040A6}">
      <dsp:nvSpPr>
        <dsp:cNvPr id="0" name=""/>
        <dsp:cNvSpPr/>
      </dsp:nvSpPr>
      <dsp:spPr>
        <a:xfrm>
          <a:off x="5784719" y="1517019"/>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Updates on requirements in notices of funding opportunities (NOFO’s) of key federal agencies</a:t>
          </a:r>
        </a:p>
      </dsp:txBody>
      <dsp:txXfrm>
        <a:off x="5823301" y="1555601"/>
        <a:ext cx="2557435" cy="1240135"/>
      </dsp:txXfrm>
    </dsp:sp>
    <dsp:sp modelId="{58D06405-259C-4BCC-962D-42B39CBBD3F1}">
      <dsp:nvSpPr>
        <dsp:cNvPr id="0" name=""/>
        <dsp:cNvSpPr/>
      </dsp:nvSpPr>
      <dsp:spPr>
        <a:xfrm rot="3310531">
          <a:off x="4335102" y="2905870"/>
          <a:ext cx="1845395" cy="54492"/>
        </a:xfrm>
        <a:custGeom>
          <a:avLst/>
          <a:gdLst/>
          <a:ahLst/>
          <a:cxnLst/>
          <a:rect l="0" t="0" r="0" b="0"/>
          <a:pathLst>
            <a:path>
              <a:moveTo>
                <a:pt x="0" y="27246"/>
              </a:moveTo>
              <a:lnTo>
                <a:pt x="1845395"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211665" y="2886981"/>
        <a:ext cx="92269" cy="92269"/>
      </dsp:txXfrm>
    </dsp:sp>
    <dsp:sp modelId="{1A00E776-C71D-40A6-94DC-ABB99BB3C30E}">
      <dsp:nvSpPr>
        <dsp:cNvPr id="0" name=""/>
        <dsp:cNvSpPr/>
      </dsp:nvSpPr>
      <dsp:spPr>
        <a:xfrm>
          <a:off x="5784719" y="3031913"/>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The final regulations implementing President’s Biden Executive Order on PLAs (not yet issued)</a:t>
          </a:r>
        </a:p>
      </dsp:txBody>
      <dsp:txXfrm>
        <a:off x="5823301" y="3070495"/>
        <a:ext cx="2557435" cy="1240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B4573-3A94-4F2D-91E0-33E9B30D4062}">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44C0F-87C9-4AE0-B078-326EBFB1F053}">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Unions are legally required to refer employees in a non-discriminatory manner, without regard to union membership. </a:t>
          </a:r>
        </a:p>
      </dsp:txBody>
      <dsp:txXfrm>
        <a:off x="585701" y="1067340"/>
        <a:ext cx="4337991" cy="2693452"/>
      </dsp:txXfrm>
    </dsp:sp>
    <dsp:sp modelId="{67C16CC0-B918-493A-A158-CC46C9CA46E2}">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8D088-6BF5-4039-A9A7-10674F974044}">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Unions are permitted to establish certain referral priorities, generally based on experience.</a:t>
          </a:r>
        </a:p>
      </dsp:txBody>
      <dsp:txXfrm>
        <a:off x="6092527" y="1067340"/>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ECBDD-0B64-489C-AB62-254A48EBCEC7}">
      <dsp:nvSpPr>
        <dsp:cNvPr id="0" name=""/>
        <dsp:cNvSpPr/>
      </dsp:nvSpPr>
      <dsp:spPr>
        <a:xfrm>
          <a:off x="0" y="2633"/>
          <a:ext cx="542929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88684-EE69-4B2F-9573-0AC5D5251163}">
      <dsp:nvSpPr>
        <dsp:cNvPr id="0" name=""/>
        <dsp:cNvSpPr/>
      </dsp:nvSpPr>
      <dsp:spPr>
        <a:xfrm>
          <a:off x="0" y="2633"/>
          <a:ext cx="5429295" cy="1795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In 2018, the U.S. Supreme Court ruled in a 5–4 decision that the application of public sector union fees to non-members is a violation of the First Amendment.  </a:t>
          </a:r>
        </a:p>
      </dsp:txBody>
      <dsp:txXfrm>
        <a:off x="0" y="2633"/>
        <a:ext cx="5429295" cy="1795738"/>
      </dsp:txXfrm>
    </dsp:sp>
    <dsp:sp modelId="{8BDC841F-FC9C-48D7-B7B0-2DAC29AE9FEB}">
      <dsp:nvSpPr>
        <dsp:cNvPr id="0" name=""/>
        <dsp:cNvSpPr/>
      </dsp:nvSpPr>
      <dsp:spPr>
        <a:xfrm>
          <a:off x="0" y="1798371"/>
          <a:ext cx="542929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51A6C-973C-4057-9CF1-AA26779DBD90}">
      <dsp:nvSpPr>
        <dsp:cNvPr id="0" name=""/>
        <dsp:cNvSpPr/>
      </dsp:nvSpPr>
      <dsp:spPr>
        <a:xfrm>
          <a:off x="0" y="1798371"/>
          <a:ext cx="5429295" cy="1795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Since then, several  lawsuits have been filed arguing that a public agency cannot compel the payment of union dues or fees in a public works PLA, even though the workers are not public employees.</a:t>
          </a:r>
        </a:p>
      </dsp:txBody>
      <dsp:txXfrm>
        <a:off x="0" y="1798371"/>
        <a:ext cx="5429295" cy="1795738"/>
      </dsp:txXfrm>
    </dsp:sp>
    <dsp:sp modelId="{93E09094-925F-44D8-AC75-6A526B4F161C}">
      <dsp:nvSpPr>
        <dsp:cNvPr id="0" name=""/>
        <dsp:cNvSpPr/>
      </dsp:nvSpPr>
      <dsp:spPr>
        <a:xfrm>
          <a:off x="0" y="3594110"/>
          <a:ext cx="542929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E1D2B-ACA2-4B69-8508-2B81B4BE22AB}">
      <dsp:nvSpPr>
        <dsp:cNvPr id="0" name=""/>
        <dsp:cNvSpPr/>
      </dsp:nvSpPr>
      <dsp:spPr>
        <a:xfrm>
          <a:off x="0" y="3594110"/>
          <a:ext cx="5429295" cy="1795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NABTU has been proactive and taken the position that any public works PLA, or any PLA that is being required by a public agency, including as a condition of funding, cannot require any worker to pay dues or other monies to a Union (including compliance with a CBA that requires the payment of dues or fees).</a:t>
          </a:r>
        </a:p>
      </dsp:txBody>
      <dsp:txXfrm>
        <a:off x="0" y="3594110"/>
        <a:ext cx="5429295" cy="17957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71E29-0A82-4D2A-9C3C-8B4293FE0E34}">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65790-E34B-43C3-A3AF-5DBB8120C400}">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Between the years of 2009 and 2021, federal agencies rarely chose to use PLAs on large-scale projects (total cost of $25 million or more).</a:t>
          </a:r>
        </a:p>
      </dsp:txBody>
      <dsp:txXfrm>
        <a:off x="608661" y="692298"/>
        <a:ext cx="4508047" cy="2799040"/>
      </dsp:txXfrm>
    </dsp:sp>
    <dsp:sp modelId="{E9706EAA-5ECD-43E3-8F9E-07846A4E381E}">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B8FBF-0B42-4B24-9DB0-32616FBD3B1F}">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The OMB estimates that there were a total of about 2,000 eligible contracts. The PLA requirement was used 12 times or </a:t>
          </a:r>
          <a:r>
            <a:rPr lang="en-US" sz="3000" kern="1200" dirty="0">
              <a:solidFill>
                <a:srgbClr val="FF0000"/>
              </a:solidFill>
            </a:rPr>
            <a:t>0.6% </a:t>
          </a:r>
          <a:r>
            <a:rPr lang="en-US" sz="3000" kern="1200" dirty="0"/>
            <a:t>of eligible projects. </a:t>
          </a:r>
        </a:p>
      </dsp:txBody>
      <dsp:txXfrm>
        <a:off x="6331365" y="692298"/>
        <a:ext cx="4508047" cy="279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F4B3B-750A-481D-AC7F-00A9F0800692}">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7D291-3599-42BF-BDCF-149383D4A5C3}">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State and local procurement laws determine whether it is lawful for a </a:t>
          </a:r>
          <a:r>
            <a:rPr lang="en-US" sz="2900" kern="1200" dirty="0">
              <a:solidFill>
                <a:srgbClr val="FF0000"/>
              </a:solidFill>
            </a:rPr>
            <a:t>state or local </a:t>
          </a:r>
          <a:r>
            <a:rPr lang="en-US" sz="2900" kern="1200" dirty="0"/>
            <a:t>contracting agency to enter into a PLA.</a:t>
          </a:r>
        </a:p>
      </dsp:txBody>
      <dsp:txXfrm>
        <a:off x="585701" y="1066737"/>
        <a:ext cx="4337991" cy="2693452"/>
      </dsp:txXfrm>
    </dsp:sp>
    <dsp:sp modelId="{03D8BFE7-617E-4F23-A7BB-46EE4EB9C221}">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019A9-7186-4603-8B5F-657C38C139BD}">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These laws are not applicable to federal projects when a </a:t>
          </a:r>
          <a:r>
            <a:rPr lang="en-US" sz="2900" kern="1200" dirty="0">
              <a:solidFill>
                <a:srgbClr val="FF0000"/>
              </a:solidFill>
            </a:rPr>
            <a:t>federal </a:t>
          </a:r>
          <a:r>
            <a:rPr lang="en-US" sz="2900" kern="1200" dirty="0"/>
            <a:t>contracting agency enters into  a construction contract.  </a:t>
          </a: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29BDA-37AD-4BB7-845F-7226B697EA28}"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5F33B-D176-4B52-8305-01E4EC905B9C}" type="slidenum">
              <a:rPr lang="en-US" smtClean="0"/>
              <a:t>‹#›</a:t>
            </a:fld>
            <a:endParaRPr lang="en-US"/>
          </a:p>
        </p:txBody>
      </p:sp>
    </p:spTree>
    <p:extLst>
      <p:ext uri="{BB962C8B-B14F-4D97-AF65-F5344CB8AC3E}">
        <p14:creationId xmlns:p14="http://schemas.microsoft.com/office/powerpoint/2010/main" val="149703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35FD-F401-C95E-E5F2-2D393687A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4FF24F-3132-8DC0-9D71-8BCDEE3DA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8BF4-0672-EFC6-3BBB-748D3FC9A0D4}"/>
              </a:ext>
            </a:extLst>
          </p:cNvPr>
          <p:cNvSpPr>
            <a:spLocks noGrp="1"/>
          </p:cNvSpPr>
          <p:nvPr>
            <p:ph type="dt" sz="half" idx="10"/>
          </p:nvPr>
        </p:nvSpPr>
        <p:spPr/>
        <p:txBody>
          <a:bodyPr/>
          <a:lstStyle/>
          <a:p>
            <a:fld id="{AF24D46E-9AD8-45C8-BE71-AC4984AB1366}" type="datetime1">
              <a:rPr lang="en-US" smtClean="0"/>
              <a:t>7/7/2023</a:t>
            </a:fld>
            <a:endParaRPr lang="en-US"/>
          </a:p>
        </p:txBody>
      </p:sp>
      <p:sp>
        <p:nvSpPr>
          <p:cNvPr id="5" name="Footer Placeholder 4">
            <a:extLst>
              <a:ext uri="{FF2B5EF4-FFF2-40B4-BE49-F238E27FC236}">
                <a16:creationId xmlns:a16="http://schemas.microsoft.com/office/drawing/2014/main" id="{CD7B24A3-96EA-A16A-6DAD-894591A9E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315AA-4BF8-A8D2-7A08-DAC4CF683843}"/>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239716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B099-77BC-3A8D-4C21-B881105E6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667EC-D217-83B1-43AC-C7FD7BAA5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1955D-BD0A-7ADA-A4DC-17881A6844F4}"/>
              </a:ext>
            </a:extLst>
          </p:cNvPr>
          <p:cNvSpPr>
            <a:spLocks noGrp="1"/>
          </p:cNvSpPr>
          <p:nvPr>
            <p:ph type="dt" sz="half" idx="10"/>
          </p:nvPr>
        </p:nvSpPr>
        <p:spPr/>
        <p:txBody>
          <a:bodyPr/>
          <a:lstStyle/>
          <a:p>
            <a:fld id="{13A0179F-0AC0-4119-B925-B1B366DA682C}" type="datetime1">
              <a:rPr lang="en-US" smtClean="0"/>
              <a:t>7/7/2023</a:t>
            </a:fld>
            <a:endParaRPr lang="en-US"/>
          </a:p>
        </p:txBody>
      </p:sp>
      <p:sp>
        <p:nvSpPr>
          <p:cNvPr id="5" name="Footer Placeholder 4">
            <a:extLst>
              <a:ext uri="{FF2B5EF4-FFF2-40B4-BE49-F238E27FC236}">
                <a16:creationId xmlns:a16="http://schemas.microsoft.com/office/drawing/2014/main" id="{FACFCB04-2962-D675-BC53-96206A226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AD43B-7591-BFB5-4494-FE50CF2735AB}"/>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67186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84E8F-F03B-475F-5461-3D514CE847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F1C11-F3B0-28B3-A290-09E3CF5A12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2EC42-A2B1-F960-D232-B66D0DAD3275}"/>
              </a:ext>
            </a:extLst>
          </p:cNvPr>
          <p:cNvSpPr>
            <a:spLocks noGrp="1"/>
          </p:cNvSpPr>
          <p:nvPr>
            <p:ph type="dt" sz="half" idx="10"/>
          </p:nvPr>
        </p:nvSpPr>
        <p:spPr/>
        <p:txBody>
          <a:bodyPr/>
          <a:lstStyle/>
          <a:p>
            <a:fld id="{AB1EBF0D-9B4A-4A2C-BCC0-D776FDC5AE0F}" type="datetime1">
              <a:rPr lang="en-US" smtClean="0"/>
              <a:t>7/7/2023</a:t>
            </a:fld>
            <a:endParaRPr lang="en-US"/>
          </a:p>
        </p:txBody>
      </p:sp>
      <p:sp>
        <p:nvSpPr>
          <p:cNvPr id="5" name="Footer Placeholder 4">
            <a:extLst>
              <a:ext uri="{FF2B5EF4-FFF2-40B4-BE49-F238E27FC236}">
                <a16:creationId xmlns:a16="http://schemas.microsoft.com/office/drawing/2014/main" id="{0D2405E7-A99E-B2B8-9C5C-90FC353DF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C15F1-A486-3C56-A306-8CC2F7568D59}"/>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226242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148A-1A81-60B5-E5F0-9658B03BD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B179F-8BD7-0C26-9E9A-2041E6507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4FE19-5349-8A16-FFD2-1CF7527D9B72}"/>
              </a:ext>
            </a:extLst>
          </p:cNvPr>
          <p:cNvSpPr>
            <a:spLocks noGrp="1"/>
          </p:cNvSpPr>
          <p:nvPr>
            <p:ph type="dt" sz="half" idx="10"/>
          </p:nvPr>
        </p:nvSpPr>
        <p:spPr/>
        <p:txBody>
          <a:bodyPr/>
          <a:lstStyle/>
          <a:p>
            <a:fld id="{89193A4C-5490-4336-8B38-D5E2C3D0EC91}" type="datetime1">
              <a:rPr lang="en-US" smtClean="0"/>
              <a:t>7/7/2023</a:t>
            </a:fld>
            <a:endParaRPr lang="en-US"/>
          </a:p>
        </p:txBody>
      </p:sp>
      <p:sp>
        <p:nvSpPr>
          <p:cNvPr id="5" name="Footer Placeholder 4">
            <a:extLst>
              <a:ext uri="{FF2B5EF4-FFF2-40B4-BE49-F238E27FC236}">
                <a16:creationId xmlns:a16="http://schemas.microsoft.com/office/drawing/2014/main" id="{7E364B22-A125-42A2-0A1A-30748ADEC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C1BF6-4DFF-DDC4-BA4B-673D8F8C9685}"/>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17055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6C81-98CB-2D00-A1D0-A39905DB3F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04321F-88FF-A45E-227A-A1EBBD78F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0C67F4-94C4-C77C-8505-272F66571BE0}"/>
              </a:ext>
            </a:extLst>
          </p:cNvPr>
          <p:cNvSpPr>
            <a:spLocks noGrp="1"/>
          </p:cNvSpPr>
          <p:nvPr>
            <p:ph type="dt" sz="half" idx="10"/>
          </p:nvPr>
        </p:nvSpPr>
        <p:spPr/>
        <p:txBody>
          <a:bodyPr/>
          <a:lstStyle/>
          <a:p>
            <a:fld id="{E8BD8E21-549D-4040-879F-9EF196348819}" type="datetime1">
              <a:rPr lang="en-US" smtClean="0"/>
              <a:t>7/7/2023</a:t>
            </a:fld>
            <a:endParaRPr lang="en-US"/>
          </a:p>
        </p:txBody>
      </p:sp>
      <p:sp>
        <p:nvSpPr>
          <p:cNvPr id="5" name="Footer Placeholder 4">
            <a:extLst>
              <a:ext uri="{FF2B5EF4-FFF2-40B4-BE49-F238E27FC236}">
                <a16:creationId xmlns:a16="http://schemas.microsoft.com/office/drawing/2014/main" id="{DAD6DBEA-07E6-6193-C3EF-9E672485F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DE401-08D1-311C-0E6D-375DB3A4DF45}"/>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326351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E3A8-3EEE-E9A5-04B8-A568174CCE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F0E8F-4520-55C6-64E1-EFBCC57AA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6B6ECB-FDEB-080B-5895-FA76BE9DBB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D9A379-FCA5-3BFF-9369-9899284AA995}"/>
              </a:ext>
            </a:extLst>
          </p:cNvPr>
          <p:cNvSpPr>
            <a:spLocks noGrp="1"/>
          </p:cNvSpPr>
          <p:nvPr>
            <p:ph type="dt" sz="half" idx="10"/>
          </p:nvPr>
        </p:nvSpPr>
        <p:spPr/>
        <p:txBody>
          <a:bodyPr/>
          <a:lstStyle/>
          <a:p>
            <a:fld id="{F3B778CB-96DD-4EE0-A9C0-2FE6D83F0296}" type="datetime1">
              <a:rPr lang="en-US" smtClean="0"/>
              <a:t>7/7/2023</a:t>
            </a:fld>
            <a:endParaRPr lang="en-US"/>
          </a:p>
        </p:txBody>
      </p:sp>
      <p:sp>
        <p:nvSpPr>
          <p:cNvPr id="6" name="Footer Placeholder 5">
            <a:extLst>
              <a:ext uri="{FF2B5EF4-FFF2-40B4-BE49-F238E27FC236}">
                <a16:creationId xmlns:a16="http://schemas.microsoft.com/office/drawing/2014/main" id="{75A6BBF5-0F67-A553-F2CC-9552AD52F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8E363-A526-89A6-C3A0-A96765DF802C}"/>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175496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A338-52D4-0891-1E8F-4E712790D6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47C9A1-1C59-7D49-A137-46A102231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27A028-E86B-C503-EC3D-14BE84BC79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ED8EC9-F19F-10F8-D502-A515678B58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BD8735-AF2F-F862-4D92-D68E8ABD3F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8C33DA-A499-6772-DCC9-EC839215F671}"/>
              </a:ext>
            </a:extLst>
          </p:cNvPr>
          <p:cNvSpPr>
            <a:spLocks noGrp="1"/>
          </p:cNvSpPr>
          <p:nvPr>
            <p:ph type="dt" sz="half" idx="10"/>
          </p:nvPr>
        </p:nvSpPr>
        <p:spPr/>
        <p:txBody>
          <a:bodyPr/>
          <a:lstStyle/>
          <a:p>
            <a:fld id="{30A166C1-64A2-42C2-A763-E6AFB4D86453}" type="datetime1">
              <a:rPr lang="en-US" smtClean="0"/>
              <a:t>7/7/2023</a:t>
            </a:fld>
            <a:endParaRPr lang="en-US"/>
          </a:p>
        </p:txBody>
      </p:sp>
      <p:sp>
        <p:nvSpPr>
          <p:cNvPr id="8" name="Footer Placeholder 7">
            <a:extLst>
              <a:ext uri="{FF2B5EF4-FFF2-40B4-BE49-F238E27FC236}">
                <a16:creationId xmlns:a16="http://schemas.microsoft.com/office/drawing/2014/main" id="{836A3107-CCDF-30A7-1A8F-68BCF217ED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675D94-0210-06EB-5282-5BCCC8AB74B8}"/>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255126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C061-6BE7-4F66-4E3D-C6CFA6C6D6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DB9D71-CCFC-B9B5-EC81-5DC887DFF1DC}"/>
              </a:ext>
            </a:extLst>
          </p:cNvPr>
          <p:cNvSpPr>
            <a:spLocks noGrp="1"/>
          </p:cNvSpPr>
          <p:nvPr>
            <p:ph type="dt" sz="half" idx="10"/>
          </p:nvPr>
        </p:nvSpPr>
        <p:spPr/>
        <p:txBody>
          <a:bodyPr/>
          <a:lstStyle/>
          <a:p>
            <a:fld id="{3456AD0B-7FA0-4E28-A475-E0AC7FEFBBE0}" type="datetime1">
              <a:rPr lang="en-US" smtClean="0"/>
              <a:t>7/7/2023</a:t>
            </a:fld>
            <a:endParaRPr lang="en-US"/>
          </a:p>
        </p:txBody>
      </p:sp>
      <p:sp>
        <p:nvSpPr>
          <p:cNvPr id="4" name="Footer Placeholder 3">
            <a:extLst>
              <a:ext uri="{FF2B5EF4-FFF2-40B4-BE49-F238E27FC236}">
                <a16:creationId xmlns:a16="http://schemas.microsoft.com/office/drawing/2014/main" id="{3B241BAD-9869-AF38-9CB5-1D95FC2950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B42AC6-80BC-88EB-79DC-B948775B8838}"/>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113751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5D9C8-E536-38D6-33EA-3E12D2D5C346}"/>
              </a:ext>
            </a:extLst>
          </p:cNvPr>
          <p:cNvSpPr>
            <a:spLocks noGrp="1"/>
          </p:cNvSpPr>
          <p:nvPr>
            <p:ph type="dt" sz="half" idx="10"/>
          </p:nvPr>
        </p:nvSpPr>
        <p:spPr/>
        <p:txBody>
          <a:bodyPr/>
          <a:lstStyle/>
          <a:p>
            <a:fld id="{3B13DEB8-1C8E-4E11-AA0A-B4EED9B4A486}" type="datetime1">
              <a:rPr lang="en-US" smtClean="0"/>
              <a:t>7/7/2023</a:t>
            </a:fld>
            <a:endParaRPr lang="en-US"/>
          </a:p>
        </p:txBody>
      </p:sp>
      <p:sp>
        <p:nvSpPr>
          <p:cNvPr id="3" name="Footer Placeholder 2">
            <a:extLst>
              <a:ext uri="{FF2B5EF4-FFF2-40B4-BE49-F238E27FC236}">
                <a16:creationId xmlns:a16="http://schemas.microsoft.com/office/drawing/2014/main" id="{D60632CF-994E-81A0-72E2-83035863DB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E087A1-9CEF-DE9E-9A0B-5CC9E36A12E1}"/>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99875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3CF1-EAC0-A620-6C95-5B742AC3F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18E89-330F-D9CF-771D-1D15A8A700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F3BADB-E4CD-3763-E381-62374D701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9D850-BA12-D5DB-832B-7AE70EACBFEF}"/>
              </a:ext>
            </a:extLst>
          </p:cNvPr>
          <p:cNvSpPr>
            <a:spLocks noGrp="1"/>
          </p:cNvSpPr>
          <p:nvPr>
            <p:ph type="dt" sz="half" idx="10"/>
          </p:nvPr>
        </p:nvSpPr>
        <p:spPr/>
        <p:txBody>
          <a:bodyPr/>
          <a:lstStyle/>
          <a:p>
            <a:fld id="{181EEF24-2D2C-461F-B86C-CEA56C73D721}" type="datetime1">
              <a:rPr lang="en-US" smtClean="0"/>
              <a:t>7/7/2023</a:t>
            </a:fld>
            <a:endParaRPr lang="en-US"/>
          </a:p>
        </p:txBody>
      </p:sp>
      <p:sp>
        <p:nvSpPr>
          <p:cNvPr id="6" name="Footer Placeholder 5">
            <a:extLst>
              <a:ext uri="{FF2B5EF4-FFF2-40B4-BE49-F238E27FC236}">
                <a16:creationId xmlns:a16="http://schemas.microsoft.com/office/drawing/2014/main" id="{7AA43D5C-A652-102A-6E3F-9D787E272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ACDD6B-C72D-92F0-74AC-2A0E6CDC0439}"/>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53020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6850-E5CC-CEFE-3728-9C73184CA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9B457C-8C0A-05F3-1D60-85398A411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DC76B2-95DF-9CD6-2DAD-46D0575DA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3FF3D-3E8A-E2CA-8049-1740ABAE70C9}"/>
              </a:ext>
            </a:extLst>
          </p:cNvPr>
          <p:cNvSpPr>
            <a:spLocks noGrp="1"/>
          </p:cNvSpPr>
          <p:nvPr>
            <p:ph type="dt" sz="half" idx="10"/>
          </p:nvPr>
        </p:nvSpPr>
        <p:spPr/>
        <p:txBody>
          <a:bodyPr/>
          <a:lstStyle/>
          <a:p>
            <a:fld id="{3DAE58C7-77C3-41E2-AEFD-D600AE4E56F9}" type="datetime1">
              <a:rPr lang="en-US" smtClean="0"/>
              <a:t>7/7/2023</a:t>
            </a:fld>
            <a:endParaRPr lang="en-US"/>
          </a:p>
        </p:txBody>
      </p:sp>
      <p:sp>
        <p:nvSpPr>
          <p:cNvPr id="6" name="Footer Placeholder 5">
            <a:extLst>
              <a:ext uri="{FF2B5EF4-FFF2-40B4-BE49-F238E27FC236}">
                <a16:creationId xmlns:a16="http://schemas.microsoft.com/office/drawing/2014/main" id="{B5470198-B201-36B6-9FE2-A94B9F403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6E053-15BF-22E0-B54C-1E6878A5F2F3}"/>
              </a:ext>
            </a:extLst>
          </p:cNvPr>
          <p:cNvSpPr>
            <a:spLocks noGrp="1"/>
          </p:cNvSpPr>
          <p:nvPr>
            <p:ph type="sldNum" sz="quarter" idx="12"/>
          </p:nvPr>
        </p:nvSpPr>
        <p:spPr/>
        <p:txBody>
          <a:bodyPr/>
          <a:lstStyle/>
          <a:p>
            <a:fld id="{646CE58D-CB8A-4F2F-A3E5-6C6A4829BD68}" type="slidenum">
              <a:rPr lang="en-US" smtClean="0"/>
              <a:t>‹#›</a:t>
            </a:fld>
            <a:endParaRPr lang="en-US"/>
          </a:p>
        </p:txBody>
      </p:sp>
    </p:spTree>
    <p:extLst>
      <p:ext uri="{BB962C8B-B14F-4D97-AF65-F5344CB8AC3E}">
        <p14:creationId xmlns:p14="http://schemas.microsoft.com/office/powerpoint/2010/main" val="299730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2249C7-73A6-BD48-2A3C-EE4B6CC48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EF212D-0965-3AB1-E5A9-84C6CF6CC0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D08D9-797B-1000-0A0F-46F1A98B0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AB4ED-4A80-448F-9E82-02EF9CA6D5F3}" type="datetime1">
              <a:rPr lang="en-US" smtClean="0"/>
              <a:t>7/7/2023</a:t>
            </a:fld>
            <a:endParaRPr lang="en-US"/>
          </a:p>
        </p:txBody>
      </p:sp>
      <p:sp>
        <p:nvSpPr>
          <p:cNvPr id="5" name="Footer Placeholder 4">
            <a:extLst>
              <a:ext uri="{FF2B5EF4-FFF2-40B4-BE49-F238E27FC236}">
                <a16:creationId xmlns:a16="http://schemas.microsoft.com/office/drawing/2014/main" id="{C2EB8563-9437-611E-F6BE-29F95068D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06C24F-F2CF-EB05-29C2-92EEDB2B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CE58D-CB8A-4F2F-A3E5-6C6A4829BD68}" type="slidenum">
              <a:rPr lang="en-US" smtClean="0"/>
              <a:t>‹#›</a:t>
            </a:fld>
            <a:endParaRPr lang="en-US"/>
          </a:p>
        </p:txBody>
      </p:sp>
    </p:spTree>
    <p:extLst>
      <p:ext uri="{BB962C8B-B14F-4D97-AF65-F5344CB8AC3E}">
        <p14:creationId xmlns:p14="http://schemas.microsoft.com/office/powerpoint/2010/main" val="239444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gcollins@felhaber.com" TargetMode="External"/><Relationship Id="rId2" Type="http://schemas.openxmlformats.org/officeDocument/2006/relationships/hyperlink" Target="mailto:liznadeau@gmail.com"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federalregister.gov/documents/2022/02/09/2022-02869/use-of-" TargetMode="External"/><Relationship Id="rId2" Type="http://schemas.openxmlformats.org/officeDocument/2006/relationships/hyperlink" Target="https://www.federalregister.gov/documents/2009/02/11/E9-3113/use-o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071220CF-5AD6-4EA2-917E-F1E557CF1264}"/>
              </a:ext>
            </a:extLst>
          </p:cNvPr>
          <p:cNvSpPr>
            <a:spLocks noGrp="1"/>
          </p:cNvSpPr>
          <p:nvPr>
            <p:ph type="ctrTitle"/>
          </p:nvPr>
        </p:nvSpPr>
        <p:spPr>
          <a:xfrm>
            <a:off x="1314824" y="735106"/>
            <a:ext cx="10053763" cy="2388729"/>
          </a:xfrm>
        </p:spPr>
        <p:txBody>
          <a:bodyPr vert="horz" lIns="91440" tIns="45720" rIns="91440" bIns="45720" rtlCol="0" anchor="b">
            <a:normAutofit/>
          </a:bodyPr>
          <a:lstStyle/>
          <a:p>
            <a:pPr algn="l"/>
            <a:r>
              <a:rPr lang="en-US" sz="4800" kern="1200" dirty="0">
                <a:solidFill>
                  <a:srgbClr val="FFFFFF"/>
                </a:solidFill>
                <a:latin typeface="+mj-lt"/>
                <a:ea typeface="+mj-ea"/>
                <a:cs typeface="+mj-cs"/>
              </a:rPr>
              <a:t>Overview of Project Labor Agreements</a:t>
            </a:r>
          </a:p>
        </p:txBody>
      </p:sp>
      <p:sp>
        <p:nvSpPr>
          <p:cNvPr id="5" name="Subtitle 4">
            <a:extLst>
              <a:ext uri="{FF2B5EF4-FFF2-40B4-BE49-F238E27FC236}">
                <a16:creationId xmlns:a16="http://schemas.microsoft.com/office/drawing/2014/main" id="{AD2B72BB-322D-44B8-9EBC-D861BFB00473}"/>
              </a:ext>
            </a:extLst>
          </p:cNvPr>
          <p:cNvSpPr>
            <a:spLocks noGrp="1"/>
          </p:cNvSpPr>
          <p:nvPr>
            <p:ph type="subTitle" idx="1"/>
          </p:nvPr>
        </p:nvSpPr>
        <p:spPr>
          <a:xfrm>
            <a:off x="970962" y="4870824"/>
            <a:ext cx="10385672" cy="1458258"/>
          </a:xfrm>
        </p:spPr>
        <p:txBody>
          <a:bodyPr anchor="ctr">
            <a:normAutofit/>
          </a:bodyPr>
          <a:lstStyle/>
          <a:p>
            <a:pPr algn="l"/>
            <a:r>
              <a:rPr lang="en-US" dirty="0"/>
              <a:t>			     SMART-SMACNA </a:t>
            </a:r>
          </a:p>
          <a:p>
            <a:pPr algn="l"/>
            <a:r>
              <a:rPr lang="en-US" dirty="0"/>
              <a:t>		</a:t>
            </a:r>
            <a:r>
              <a:rPr lang="en-US"/>
              <a:t>                     July </a:t>
            </a:r>
            <a:r>
              <a:rPr lang="en-US" dirty="0"/>
              <a:t>10, 2023 </a:t>
            </a:r>
          </a:p>
        </p:txBody>
      </p:sp>
      <p:pic>
        <p:nvPicPr>
          <p:cNvPr id="6" name="Picture 5">
            <a:extLst>
              <a:ext uri="{FF2B5EF4-FFF2-40B4-BE49-F238E27FC236}">
                <a16:creationId xmlns:a16="http://schemas.microsoft.com/office/drawing/2014/main" id="{C6C49273-4774-6DD0-7F7B-10EDF477E0FB}"/>
              </a:ext>
            </a:extLst>
          </p:cNvPr>
          <p:cNvPicPr>
            <a:picLocks noChangeAspect="1"/>
          </p:cNvPicPr>
          <p:nvPr/>
        </p:nvPicPr>
        <p:blipFill>
          <a:blip r:embed="rId2"/>
          <a:stretch>
            <a:fillRect/>
          </a:stretch>
        </p:blipFill>
        <p:spPr>
          <a:xfrm>
            <a:off x="8082026" y="5086542"/>
            <a:ext cx="1963082" cy="1140051"/>
          </a:xfrm>
          <a:prstGeom prst="rect">
            <a:avLst/>
          </a:prstGeom>
        </p:spPr>
      </p:pic>
      <p:pic>
        <p:nvPicPr>
          <p:cNvPr id="7" name="Picture 6">
            <a:extLst>
              <a:ext uri="{FF2B5EF4-FFF2-40B4-BE49-F238E27FC236}">
                <a16:creationId xmlns:a16="http://schemas.microsoft.com/office/drawing/2014/main" id="{939927F1-8C27-2F49-51DC-F123AF226CA8}"/>
              </a:ext>
            </a:extLst>
          </p:cNvPr>
          <p:cNvPicPr>
            <a:picLocks noChangeAspect="1"/>
          </p:cNvPicPr>
          <p:nvPr/>
        </p:nvPicPr>
        <p:blipFill>
          <a:blip r:embed="rId3"/>
          <a:stretch>
            <a:fillRect/>
          </a:stretch>
        </p:blipFill>
        <p:spPr>
          <a:xfrm>
            <a:off x="1039347" y="4650236"/>
            <a:ext cx="2046142" cy="1863029"/>
          </a:xfrm>
          <a:prstGeom prst="rect">
            <a:avLst/>
          </a:prstGeom>
        </p:spPr>
      </p:pic>
    </p:spTree>
    <p:extLst>
      <p:ext uri="{BB962C8B-B14F-4D97-AF65-F5344CB8AC3E}">
        <p14:creationId xmlns:p14="http://schemas.microsoft.com/office/powerpoint/2010/main" val="281159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5D68D-2EF6-C44E-92EF-40ADD342A627}"/>
              </a:ext>
            </a:extLst>
          </p:cNvPr>
          <p:cNvSpPr>
            <a:spLocks noGrp="1"/>
          </p:cNvSpPr>
          <p:nvPr>
            <p:ph type="title"/>
          </p:nvPr>
        </p:nvSpPr>
        <p:spPr>
          <a:xfrm>
            <a:off x="1371599" y="294538"/>
            <a:ext cx="9895951" cy="1033669"/>
          </a:xfrm>
        </p:spPr>
        <p:txBody>
          <a:bodyPr>
            <a:normAutofit fontScale="90000"/>
          </a:bodyPr>
          <a:lstStyle/>
          <a:p>
            <a:r>
              <a:rPr lang="en-US" sz="3400" dirty="0">
                <a:solidFill>
                  <a:srgbClr val="FFFFFF"/>
                </a:solidFill>
              </a:rPr>
              <a:t>		</a:t>
            </a:r>
            <a:r>
              <a:rPr lang="en-US" dirty="0">
                <a:solidFill>
                  <a:srgbClr val="FFFFFF"/>
                </a:solidFill>
              </a:rPr>
              <a:t>   Local Hire and Diversity </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DF648222-A607-2494-7D36-C5159AA8EA10}"/>
              </a:ext>
            </a:extLst>
          </p:cNvPr>
          <p:cNvSpPr>
            <a:spLocks noGrp="1"/>
          </p:cNvSpPr>
          <p:nvPr>
            <p:ph idx="1"/>
          </p:nvPr>
        </p:nvSpPr>
        <p:spPr>
          <a:xfrm>
            <a:off x="1371599" y="1622745"/>
            <a:ext cx="9724031" cy="4378810"/>
          </a:xfrm>
        </p:spPr>
        <p:txBody>
          <a:bodyPr anchor="ctr">
            <a:normAutofit/>
          </a:bodyPr>
          <a:lstStyle/>
          <a:p>
            <a:pPr>
              <a:buFont typeface="Wingdings" panose="05000000000000000000" pitchFamily="2" charset="2"/>
              <a:buChar char="§"/>
            </a:pPr>
            <a:r>
              <a:rPr lang="en-US" sz="2400" dirty="0"/>
              <a:t>PLAs may also include clauses that: </a:t>
            </a:r>
          </a:p>
          <a:p>
            <a:endParaRPr lang="en-US" sz="2400" dirty="0"/>
          </a:p>
          <a:p>
            <a:pPr lvl="1">
              <a:buFont typeface="Wingdings" panose="05000000000000000000" pitchFamily="2" charset="2"/>
              <a:buChar char="§"/>
            </a:pPr>
            <a:r>
              <a:rPr lang="en-US" dirty="0"/>
              <a:t>Outline goals for hiring local community members on projects,</a:t>
            </a:r>
          </a:p>
          <a:p>
            <a:pPr lvl="1">
              <a:buFont typeface="Wingdings" panose="05000000000000000000" pitchFamily="2" charset="2"/>
              <a:buChar char="§"/>
            </a:pPr>
            <a:r>
              <a:rPr lang="en-US" dirty="0"/>
              <a:t>Incorporate equity plans,</a:t>
            </a:r>
          </a:p>
          <a:p>
            <a:pPr lvl="1">
              <a:buFont typeface="Wingdings" panose="05000000000000000000" pitchFamily="2" charset="2"/>
              <a:buChar char="§"/>
            </a:pPr>
            <a:r>
              <a:rPr lang="en-US" dirty="0"/>
              <a:t>Detail strategic recruitment policies for workers from underserved communities, and</a:t>
            </a:r>
          </a:p>
          <a:p>
            <a:pPr lvl="1">
              <a:buFont typeface="Wingdings" panose="05000000000000000000" pitchFamily="2" charset="2"/>
              <a:buChar char="§"/>
            </a:pPr>
            <a:r>
              <a:rPr lang="en-US" dirty="0"/>
              <a:t>Require participation of small businesses.</a:t>
            </a:r>
          </a:p>
          <a:p>
            <a:pPr marL="0" indent="0">
              <a:buNone/>
            </a:pPr>
            <a:endParaRPr lang="en-US" sz="2000" dirty="0"/>
          </a:p>
          <a:p>
            <a:pPr>
              <a:buFont typeface="Wingdings" panose="05000000000000000000" pitchFamily="2" charset="2"/>
              <a:buChar char="§"/>
            </a:pPr>
            <a:r>
              <a:rPr lang="en-US" sz="2000" dirty="0"/>
              <a:t>For more information, see the U.S. Department of Labor’s Project Labor Agreement Resource Guide:  https://www.dol.gov/general/good-jobs/project-labor-agreement-resource-guide</a:t>
            </a:r>
          </a:p>
        </p:txBody>
      </p:sp>
      <p:sp>
        <p:nvSpPr>
          <p:cNvPr id="4" name="Slide Number Placeholder 3">
            <a:extLst>
              <a:ext uri="{FF2B5EF4-FFF2-40B4-BE49-F238E27FC236}">
                <a16:creationId xmlns:a16="http://schemas.microsoft.com/office/drawing/2014/main" id="{00427B1B-7E82-4466-50DC-97DA1F466F10}"/>
              </a:ext>
            </a:extLst>
          </p:cNvPr>
          <p:cNvSpPr>
            <a:spLocks noGrp="1"/>
          </p:cNvSpPr>
          <p:nvPr>
            <p:ph type="sldNum" sz="quarter" idx="12"/>
          </p:nvPr>
        </p:nvSpPr>
        <p:spPr>
          <a:xfrm>
            <a:off x="11704320" y="6455431"/>
            <a:ext cx="445913" cy="365125"/>
          </a:xfrm>
        </p:spPr>
        <p:txBody>
          <a:bodyPr>
            <a:normAutofit/>
          </a:bodyPr>
          <a:lstStyle/>
          <a:p>
            <a:pPr>
              <a:spcAft>
                <a:spcPts val="600"/>
              </a:spcAft>
            </a:pPr>
            <a:fld id="{646CE58D-CB8A-4F2F-A3E5-6C6A4829BD68}"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Tree>
    <p:extLst>
      <p:ext uri="{BB962C8B-B14F-4D97-AF65-F5344CB8AC3E}">
        <p14:creationId xmlns:p14="http://schemas.microsoft.com/office/powerpoint/2010/main" val="273332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30492-F463-DB17-CCF5-52A1F341E44B}"/>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	 Union and Non-Union Contractors</a:t>
            </a:r>
          </a:p>
        </p:txBody>
      </p:sp>
      <p:sp>
        <p:nvSpPr>
          <p:cNvPr id="3" name="Content Placeholder 2">
            <a:extLst>
              <a:ext uri="{FF2B5EF4-FFF2-40B4-BE49-F238E27FC236}">
                <a16:creationId xmlns:a16="http://schemas.microsoft.com/office/drawing/2014/main" id="{199BF19A-7367-C38B-6940-34CA896AAFA5}"/>
              </a:ext>
            </a:extLst>
          </p:cNvPr>
          <p:cNvSpPr>
            <a:spLocks noGrp="1"/>
          </p:cNvSpPr>
          <p:nvPr>
            <p:ph idx="1"/>
          </p:nvPr>
        </p:nvSpPr>
        <p:spPr>
          <a:xfrm>
            <a:off x="1061095" y="2318273"/>
            <a:ext cx="10317562" cy="3683282"/>
          </a:xfrm>
        </p:spPr>
        <p:txBody>
          <a:bodyPr anchor="ctr">
            <a:normAutofit fontScale="25000" lnSpcReduction="20000"/>
          </a:bodyPr>
          <a:lstStyle/>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8000" dirty="0"/>
          </a:p>
          <a:p>
            <a:pPr>
              <a:buFont typeface="Wingdings" panose="05000000000000000000" pitchFamily="2" charset="2"/>
              <a:buChar char="§"/>
            </a:pPr>
            <a:endParaRPr lang="en-US" sz="8000" dirty="0"/>
          </a:p>
          <a:p>
            <a:pPr>
              <a:buFont typeface="Wingdings" panose="05000000000000000000" pitchFamily="2" charset="2"/>
              <a:buChar char="§"/>
            </a:pPr>
            <a:r>
              <a:rPr lang="en-US" sz="9600" dirty="0"/>
              <a:t>Non-union contractors can choose to bid on projects where PLAs are required.</a:t>
            </a:r>
          </a:p>
          <a:p>
            <a:pPr>
              <a:buFont typeface="Wingdings" panose="05000000000000000000" pitchFamily="2" charset="2"/>
              <a:buChar char="§"/>
            </a:pPr>
            <a:endParaRPr lang="en-US" sz="9600" dirty="0"/>
          </a:p>
          <a:p>
            <a:pPr>
              <a:buFont typeface="Wingdings" panose="05000000000000000000" pitchFamily="2" charset="2"/>
              <a:buChar char="§"/>
            </a:pPr>
            <a:r>
              <a:rPr lang="en-US" sz="9600" dirty="0"/>
              <a:t>All contractors working on covered project(s) must adhere to the PLA, regardless of whether are normally union or non-union. </a:t>
            </a:r>
          </a:p>
          <a:p>
            <a:pPr>
              <a:buFont typeface="Wingdings" panose="05000000000000000000" pitchFamily="2" charset="2"/>
              <a:buChar char="§"/>
            </a:pPr>
            <a:endParaRPr lang="en-US" sz="9600" dirty="0"/>
          </a:p>
          <a:p>
            <a:pPr>
              <a:buFont typeface="Wingdings" panose="05000000000000000000" pitchFamily="2" charset="2"/>
              <a:buChar char="§"/>
            </a:pPr>
            <a:r>
              <a:rPr lang="en-US" sz="9600" dirty="0"/>
              <a:t>The PLA binds contractors only while they are working on the covered construction project and imposes no obligations that carry over to the contractors’ other work.</a:t>
            </a:r>
          </a:p>
          <a:p>
            <a:pPr>
              <a:buFont typeface="Wingdings" panose="05000000000000000000" pitchFamily="2" charset="2"/>
              <a:buChar char="§"/>
            </a:pPr>
            <a:endParaRPr lang="en-US" sz="9600" dirty="0"/>
          </a:p>
          <a:p>
            <a:pPr>
              <a:buFont typeface="Wingdings" panose="05000000000000000000" pitchFamily="2" charset="2"/>
              <a:buChar char="§"/>
            </a:pPr>
            <a:r>
              <a:rPr lang="en-US" sz="9600" dirty="0"/>
              <a:t>PLAs expand the scope of work opportunities for union members by “leveling the playing field.”</a:t>
            </a:r>
          </a:p>
          <a:p>
            <a:pPr marL="0" indent="0">
              <a:buNone/>
            </a:pPr>
            <a:endParaRPr lang="en-US" sz="96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endParaRPr lang="en-US" sz="2000" dirty="0"/>
          </a:p>
        </p:txBody>
      </p:sp>
      <p:sp>
        <p:nvSpPr>
          <p:cNvPr id="4" name="Slide Number Placeholder 3">
            <a:extLst>
              <a:ext uri="{FF2B5EF4-FFF2-40B4-BE49-F238E27FC236}">
                <a16:creationId xmlns:a16="http://schemas.microsoft.com/office/drawing/2014/main" id="{7B9C020F-CA97-145A-B657-BA4B1ACC9C82}"/>
              </a:ext>
            </a:extLst>
          </p:cNvPr>
          <p:cNvSpPr>
            <a:spLocks noGrp="1"/>
          </p:cNvSpPr>
          <p:nvPr>
            <p:ph type="sldNum" sz="quarter" idx="12"/>
          </p:nvPr>
        </p:nvSpPr>
        <p:spPr/>
        <p:txBody>
          <a:bodyPr/>
          <a:lstStyle/>
          <a:p>
            <a:fld id="{646CE58D-CB8A-4F2F-A3E5-6C6A4829BD68}" type="slidenum">
              <a:rPr lang="en-US" smtClean="0"/>
              <a:t>11</a:t>
            </a:fld>
            <a:endParaRPr lang="en-US"/>
          </a:p>
        </p:txBody>
      </p:sp>
    </p:spTree>
    <p:extLst>
      <p:ext uri="{BB962C8B-B14F-4D97-AF65-F5344CB8AC3E}">
        <p14:creationId xmlns:p14="http://schemas.microsoft.com/office/powerpoint/2010/main" val="152227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89DEC-A2C1-E6F2-96E4-992CB2D2349D}"/>
              </a:ext>
            </a:extLst>
          </p:cNvPr>
          <p:cNvSpPr>
            <a:spLocks noGrp="1"/>
          </p:cNvSpPr>
          <p:nvPr>
            <p:ph type="title"/>
          </p:nvPr>
        </p:nvSpPr>
        <p:spPr>
          <a:xfrm>
            <a:off x="838200" y="557188"/>
            <a:ext cx="10515600" cy="1133499"/>
          </a:xfrm>
        </p:spPr>
        <p:txBody>
          <a:bodyPr>
            <a:normAutofit/>
          </a:bodyPr>
          <a:lstStyle/>
          <a:p>
            <a:pPr algn="ctr"/>
            <a:r>
              <a:rPr lang="en-US" sz="5200" dirty="0"/>
              <a:t>Hiring Halls</a:t>
            </a:r>
          </a:p>
        </p:txBody>
      </p:sp>
      <p:graphicFrame>
        <p:nvGraphicFramePr>
          <p:cNvPr id="5" name="Content Placeholder 2">
            <a:extLst>
              <a:ext uri="{FF2B5EF4-FFF2-40B4-BE49-F238E27FC236}">
                <a16:creationId xmlns:a16="http://schemas.microsoft.com/office/drawing/2014/main" id="{818A3122-72C8-FD16-D6CE-9B26F87313C6}"/>
              </a:ext>
            </a:extLst>
          </p:cNvPr>
          <p:cNvGraphicFramePr>
            <a:graphicFrameLocks noGrp="1"/>
          </p:cNvGraphicFramePr>
          <p:nvPr>
            <p:ph idx="1"/>
            <p:extLst>
              <p:ext uri="{D42A27DB-BD31-4B8C-83A1-F6EECF244321}">
                <p14:modId xmlns:p14="http://schemas.microsoft.com/office/powerpoint/2010/main" val="94339560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093DE70-3127-140A-1195-67EE1872A486}"/>
              </a:ext>
            </a:extLst>
          </p:cNvPr>
          <p:cNvSpPr>
            <a:spLocks noGrp="1"/>
          </p:cNvSpPr>
          <p:nvPr>
            <p:ph type="sldNum" sz="quarter" idx="12"/>
          </p:nvPr>
        </p:nvSpPr>
        <p:spPr/>
        <p:txBody>
          <a:bodyPr/>
          <a:lstStyle/>
          <a:p>
            <a:fld id="{646CE58D-CB8A-4F2F-A3E5-6C6A4829BD68}" type="slidenum">
              <a:rPr lang="en-US" smtClean="0"/>
              <a:t>12</a:t>
            </a:fld>
            <a:endParaRPr lang="en-US"/>
          </a:p>
        </p:txBody>
      </p:sp>
    </p:spTree>
    <p:extLst>
      <p:ext uri="{BB962C8B-B14F-4D97-AF65-F5344CB8AC3E}">
        <p14:creationId xmlns:p14="http://schemas.microsoft.com/office/powerpoint/2010/main" val="308801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B4C55CD7-91E7-9E9F-0EFA-2376617AD71A}"/>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dirty="0">
                <a:solidFill>
                  <a:srgbClr val="FFFFFF"/>
                </a:solidFill>
              </a:rPr>
              <a:t>     </a:t>
            </a:r>
            <a:r>
              <a:rPr lang="en-US" sz="4800" kern="1200" dirty="0">
                <a:solidFill>
                  <a:srgbClr val="FFFFFF"/>
                </a:solidFill>
                <a:latin typeface="+mj-lt"/>
                <a:ea typeface="+mj-ea"/>
                <a:cs typeface="+mj-cs"/>
              </a:rPr>
              <a:t>Union Security Clauses in PLAs</a:t>
            </a:r>
          </a:p>
        </p:txBody>
      </p:sp>
      <p:sp>
        <p:nvSpPr>
          <p:cNvPr id="2" name="Slide Number Placeholder 1">
            <a:extLst>
              <a:ext uri="{FF2B5EF4-FFF2-40B4-BE49-F238E27FC236}">
                <a16:creationId xmlns:a16="http://schemas.microsoft.com/office/drawing/2014/main" id="{9FED92E6-A935-2B3F-A9D0-D53629D41E09}"/>
              </a:ext>
            </a:extLst>
          </p:cNvPr>
          <p:cNvSpPr>
            <a:spLocks noGrp="1"/>
          </p:cNvSpPr>
          <p:nvPr>
            <p:ph type="sldNum" sz="quarter" idx="12"/>
          </p:nvPr>
        </p:nvSpPr>
        <p:spPr/>
        <p:txBody>
          <a:bodyPr/>
          <a:lstStyle/>
          <a:p>
            <a:fld id="{646CE58D-CB8A-4F2F-A3E5-6C6A4829BD68}" type="slidenum">
              <a:rPr lang="en-US" smtClean="0"/>
              <a:t>13</a:t>
            </a:fld>
            <a:endParaRPr lang="en-US"/>
          </a:p>
        </p:txBody>
      </p:sp>
    </p:spTree>
    <p:extLst>
      <p:ext uri="{BB962C8B-B14F-4D97-AF65-F5344CB8AC3E}">
        <p14:creationId xmlns:p14="http://schemas.microsoft.com/office/powerpoint/2010/main" val="5971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98647A4-CD6E-BA0C-C9D5-A2ADFA59B67E}"/>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 	      Union Membership is </a:t>
            </a:r>
            <a:r>
              <a:rPr lang="en-US" sz="3400" dirty="0">
                <a:solidFill>
                  <a:srgbClr val="FF0000"/>
                </a:solidFill>
              </a:rPr>
              <a:t>NOT</a:t>
            </a:r>
            <a:r>
              <a:rPr lang="en-US" sz="3400" dirty="0">
                <a:solidFill>
                  <a:srgbClr val="FFFFFF"/>
                </a:solidFill>
              </a:rPr>
              <a:t> Required </a:t>
            </a:r>
            <a:br>
              <a:rPr lang="en-US" sz="3400" dirty="0">
                <a:solidFill>
                  <a:srgbClr val="FFFFFF"/>
                </a:solidFill>
              </a:rPr>
            </a:br>
            <a:r>
              <a:rPr lang="en-US" sz="3400" dirty="0">
                <a:solidFill>
                  <a:srgbClr val="FFFFFF"/>
                </a:solidFill>
              </a:rPr>
              <a:t>			  on PLA Projects</a:t>
            </a:r>
          </a:p>
        </p:txBody>
      </p:sp>
      <p:sp>
        <p:nvSpPr>
          <p:cNvPr id="4" name="Content Placeholder 3">
            <a:extLst>
              <a:ext uri="{FF2B5EF4-FFF2-40B4-BE49-F238E27FC236}">
                <a16:creationId xmlns:a16="http://schemas.microsoft.com/office/drawing/2014/main" id="{7717D2E9-A498-7B13-4900-470F523CCDA9}"/>
              </a:ext>
            </a:extLst>
          </p:cNvPr>
          <p:cNvSpPr>
            <a:spLocks noGrp="1"/>
          </p:cNvSpPr>
          <p:nvPr>
            <p:ph idx="1"/>
          </p:nvPr>
        </p:nvSpPr>
        <p:spPr>
          <a:xfrm>
            <a:off x="1371599" y="2196445"/>
            <a:ext cx="9724031" cy="3805110"/>
          </a:xfrm>
        </p:spPr>
        <p:txBody>
          <a:bodyPr anchor="ctr">
            <a:normAutofit lnSpcReduction="10000"/>
          </a:bodyPr>
          <a:lstStyle/>
          <a:p>
            <a:pPr>
              <a:buFont typeface="Wingdings" panose="05000000000000000000" pitchFamily="2" charset="2"/>
              <a:buChar char="§"/>
            </a:pPr>
            <a:r>
              <a:rPr lang="en-US" dirty="0"/>
              <a:t>Workers on PLA projects are not required to become union members.</a:t>
            </a:r>
          </a:p>
          <a:p>
            <a:pPr marL="0" indent="0">
              <a:buNone/>
            </a:pPr>
            <a:endParaRPr lang="en-US" dirty="0"/>
          </a:p>
          <a:p>
            <a:pPr>
              <a:buFont typeface="Wingdings" panose="05000000000000000000" pitchFamily="2" charset="2"/>
              <a:buChar char="§"/>
            </a:pPr>
            <a:r>
              <a:rPr lang="en-US" dirty="0"/>
              <a:t>Non-union workers covered under PLAs may have to pay agency fees to cover costs associated with the duty of unions to fairly represent all workers</a:t>
            </a:r>
          </a:p>
          <a:p>
            <a:pPr marL="0" indent="0">
              <a:buNone/>
            </a:pPr>
            <a:endParaRPr lang="en-US" dirty="0"/>
          </a:p>
          <a:p>
            <a:pPr>
              <a:buFont typeface="Wingdings" panose="05000000000000000000" pitchFamily="2" charset="2"/>
              <a:buChar char="§"/>
            </a:pPr>
            <a:r>
              <a:rPr lang="en-US" dirty="0"/>
              <a:t> Duty of fair representation applies to union and non-union workers.</a:t>
            </a:r>
          </a:p>
        </p:txBody>
      </p:sp>
      <p:sp>
        <p:nvSpPr>
          <p:cNvPr id="2" name="Slide Number Placeholder 1">
            <a:extLst>
              <a:ext uri="{FF2B5EF4-FFF2-40B4-BE49-F238E27FC236}">
                <a16:creationId xmlns:a16="http://schemas.microsoft.com/office/drawing/2014/main" id="{243A3EBB-45FC-7A98-D608-210CCB037756}"/>
              </a:ext>
            </a:extLst>
          </p:cNvPr>
          <p:cNvSpPr>
            <a:spLocks noGrp="1"/>
          </p:cNvSpPr>
          <p:nvPr>
            <p:ph type="sldNum" sz="quarter" idx="12"/>
          </p:nvPr>
        </p:nvSpPr>
        <p:spPr/>
        <p:txBody>
          <a:bodyPr/>
          <a:lstStyle/>
          <a:p>
            <a:fld id="{646CE58D-CB8A-4F2F-A3E5-6C6A4829BD68}" type="slidenum">
              <a:rPr lang="en-US" smtClean="0"/>
              <a:t>14</a:t>
            </a:fld>
            <a:endParaRPr lang="en-US"/>
          </a:p>
        </p:txBody>
      </p:sp>
    </p:spTree>
    <p:extLst>
      <p:ext uri="{BB962C8B-B14F-4D97-AF65-F5344CB8AC3E}">
        <p14:creationId xmlns:p14="http://schemas.microsoft.com/office/powerpoint/2010/main" val="51794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25334-A16A-4D78-D335-6CA7ADFCA3E9}"/>
              </a:ext>
            </a:extLst>
          </p:cNvPr>
          <p:cNvSpPr>
            <a:spLocks noGrp="1"/>
          </p:cNvSpPr>
          <p:nvPr>
            <p:ph type="title"/>
          </p:nvPr>
        </p:nvSpPr>
        <p:spPr>
          <a:xfrm>
            <a:off x="1136397" y="502020"/>
            <a:ext cx="5323715" cy="1271362"/>
          </a:xfrm>
        </p:spPr>
        <p:txBody>
          <a:bodyPr anchor="b">
            <a:normAutofit/>
          </a:bodyPr>
          <a:lstStyle/>
          <a:p>
            <a:r>
              <a:rPr lang="en-US" sz="4000" dirty="0"/>
              <a:t>	PLAs in Right-to-	  	   Work States</a:t>
            </a:r>
          </a:p>
        </p:txBody>
      </p:sp>
      <p:sp>
        <p:nvSpPr>
          <p:cNvPr id="3" name="Content Placeholder 2">
            <a:extLst>
              <a:ext uri="{FF2B5EF4-FFF2-40B4-BE49-F238E27FC236}">
                <a16:creationId xmlns:a16="http://schemas.microsoft.com/office/drawing/2014/main" id="{69323B33-2416-C462-0A6C-0C23D6E614DF}"/>
              </a:ext>
            </a:extLst>
          </p:cNvPr>
          <p:cNvSpPr>
            <a:spLocks noGrp="1"/>
          </p:cNvSpPr>
          <p:nvPr>
            <p:ph idx="1"/>
          </p:nvPr>
        </p:nvSpPr>
        <p:spPr>
          <a:xfrm>
            <a:off x="787139" y="2405894"/>
            <a:ext cx="5800526" cy="3535083"/>
          </a:xfrm>
        </p:spPr>
        <p:txBody>
          <a:bodyPr anchor="t">
            <a:normAutofit/>
          </a:bodyPr>
          <a:lstStyle/>
          <a:p>
            <a:pPr>
              <a:buFont typeface="Wingdings" panose="05000000000000000000" pitchFamily="2" charset="2"/>
              <a:buChar char="§"/>
            </a:pPr>
            <a:r>
              <a:rPr lang="en-US" sz="2000" dirty="0"/>
              <a:t>PLAs are legal in right-to-work (RTW) states on all private projects.</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In the 27 RTW states, workers covered under CBAs are allowed to be free riders: they may choose not to pay agency fees for the costs of services provided by a union.  </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 RTW laws do not make PLAs illegal or impossible. State and local procurement laws may outlaw PLAs.</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9F2DFAD-4276-8B63-1B48-792576CB89A3}"/>
              </a:ext>
            </a:extLst>
          </p:cNvPr>
          <p:cNvPicPr>
            <a:picLocks noChangeAspect="1"/>
          </p:cNvPicPr>
          <p:nvPr/>
        </p:nvPicPr>
        <p:blipFill>
          <a:blip r:embed="rId2"/>
          <a:stretch>
            <a:fillRect/>
          </a:stretch>
        </p:blipFill>
        <p:spPr>
          <a:xfrm>
            <a:off x="7075967" y="2152082"/>
            <a:ext cx="4170530" cy="2585728"/>
          </a:xfrm>
          <a:prstGeom prst="rect">
            <a:avLst/>
          </a:prstGeom>
        </p:spPr>
      </p:pic>
      <p:sp>
        <p:nvSpPr>
          <p:cNvPr id="5" name="Slide Number Placeholder 4">
            <a:extLst>
              <a:ext uri="{FF2B5EF4-FFF2-40B4-BE49-F238E27FC236}">
                <a16:creationId xmlns:a16="http://schemas.microsoft.com/office/drawing/2014/main" id="{6A6B1585-076F-91F9-6B30-D1A208509965}"/>
              </a:ext>
            </a:extLst>
          </p:cNvPr>
          <p:cNvSpPr>
            <a:spLocks noGrp="1"/>
          </p:cNvSpPr>
          <p:nvPr>
            <p:ph type="sldNum" sz="quarter" idx="12"/>
          </p:nvPr>
        </p:nvSpPr>
        <p:spPr/>
        <p:txBody>
          <a:bodyPr/>
          <a:lstStyle/>
          <a:p>
            <a:fld id="{646CE58D-CB8A-4F2F-A3E5-6C6A4829BD68}" type="slidenum">
              <a:rPr lang="en-US" smtClean="0"/>
              <a:t>15</a:t>
            </a:fld>
            <a:endParaRPr lang="en-US"/>
          </a:p>
        </p:txBody>
      </p:sp>
    </p:spTree>
    <p:extLst>
      <p:ext uri="{BB962C8B-B14F-4D97-AF65-F5344CB8AC3E}">
        <p14:creationId xmlns:p14="http://schemas.microsoft.com/office/powerpoint/2010/main" val="353908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A6E18E-9767-5419-D9AB-B7541D16FCCE}"/>
              </a:ext>
            </a:extLst>
          </p:cNvPr>
          <p:cNvSpPr>
            <a:spLocks noGrp="1"/>
          </p:cNvSpPr>
          <p:nvPr>
            <p:ph type="title"/>
          </p:nvPr>
        </p:nvSpPr>
        <p:spPr>
          <a:xfrm>
            <a:off x="838199" y="1068891"/>
            <a:ext cx="4259731" cy="1985085"/>
          </a:xfrm>
        </p:spPr>
        <p:txBody>
          <a:bodyPr anchor="b">
            <a:normAutofit/>
          </a:bodyPr>
          <a:lstStyle/>
          <a:p>
            <a:pPr algn="ctr"/>
            <a:r>
              <a:rPr lang="en-US" dirty="0"/>
              <a:t>Union Security Clauses in </a:t>
            </a:r>
            <a:r>
              <a:rPr lang="en-US" dirty="0">
                <a:solidFill>
                  <a:srgbClr val="FF0000"/>
                </a:solidFill>
              </a:rPr>
              <a:t>Public</a:t>
            </a:r>
            <a:r>
              <a:rPr lang="en-US" dirty="0"/>
              <a:t> CBAs</a:t>
            </a:r>
          </a:p>
        </p:txBody>
      </p:sp>
      <p:sp>
        <p:nvSpPr>
          <p:cNvPr id="131" name="Freeform: Shape 130">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group of people sitting in chairs&#10;&#10;Description automatically generated with medium confidence">
            <a:extLst>
              <a:ext uri="{FF2B5EF4-FFF2-40B4-BE49-F238E27FC236}">
                <a16:creationId xmlns:a16="http://schemas.microsoft.com/office/drawing/2014/main" id="{E9E77D4E-8867-AE0A-5178-4D0F77E4A4EC}"/>
              </a:ext>
            </a:extLst>
          </p:cNvPr>
          <p:cNvPicPr>
            <a:picLocks noChangeAspect="1"/>
          </p:cNvPicPr>
          <p:nvPr/>
        </p:nvPicPr>
        <p:blipFill rotWithShape="1">
          <a:blip r:embed="rId2"/>
          <a:srcRect r="1442" b="1"/>
          <a:stretch/>
        </p:blipFill>
        <p:spPr>
          <a:xfrm>
            <a:off x="1049617" y="3685105"/>
            <a:ext cx="3836894" cy="2191610"/>
          </a:xfrm>
          <a:prstGeom prst="rect">
            <a:avLst/>
          </a:prstGeom>
        </p:spPr>
      </p:pic>
      <p:sp>
        <p:nvSpPr>
          <p:cNvPr id="133"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7" name="Content Placeholder 2">
            <a:extLst>
              <a:ext uri="{FF2B5EF4-FFF2-40B4-BE49-F238E27FC236}">
                <a16:creationId xmlns:a16="http://schemas.microsoft.com/office/drawing/2014/main" id="{18C2D793-61E0-32C7-647F-2D159EA7CE48}"/>
              </a:ext>
            </a:extLst>
          </p:cNvPr>
          <p:cNvGraphicFramePr>
            <a:graphicFrameLocks noGrp="1"/>
          </p:cNvGraphicFramePr>
          <p:nvPr>
            <p:ph idx="1"/>
            <p:extLst>
              <p:ext uri="{D42A27DB-BD31-4B8C-83A1-F6EECF244321}">
                <p14:modId xmlns:p14="http://schemas.microsoft.com/office/powerpoint/2010/main" val="1015488100"/>
              </p:ext>
            </p:extLst>
          </p:nvPr>
        </p:nvGraphicFramePr>
        <p:xfrm>
          <a:off x="6586414" y="723153"/>
          <a:ext cx="5429295" cy="5392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AF74C-334F-0C64-CEC8-134632DFBF7E}"/>
              </a:ext>
            </a:extLst>
          </p:cNvPr>
          <p:cNvSpPr>
            <a:spLocks noGrp="1"/>
          </p:cNvSpPr>
          <p:nvPr>
            <p:ph type="sldNum" sz="quarter" idx="12"/>
          </p:nvPr>
        </p:nvSpPr>
        <p:spPr/>
        <p:txBody>
          <a:bodyPr/>
          <a:lstStyle/>
          <a:p>
            <a:fld id="{646CE58D-CB8A-4F2F-A3E5-6C6A4829BD68}" type="slidenum">
              <a:rPr lang="en-US" smtClean="0"/>
              <a:t>16</a:t>
            </a:fld>
            <a:endParaRPr lang="en-US"/>
          </a:p>
        </p:txBody>
      </p:sp>
    </p:spTree>
    <p:extLst>
      <p:ext uri="{BB962C8B-B14F-4D97-AF65-F5344CB8AC3E}">
        <p14:creationId xmlns:p14="http://schemas.microsoft.com/office/powerpoint/2010/main" val="367242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CC4F7-02E9-C0FB-5FED-06D054AA7D99}"/>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	   NABTU’s Policy on Union Security </a:t>
            </a:r>
            <a:br>
              <a:rPr lang="en-US" sz="3400" dirty="0">
                <a:solidFill>
                  <a:srgbClr val="FFFFFF"/>
                </a:solidFill>
              </a:rPr>
            </a:br>
            <a:r>
              <a:rPr lang="en-US" sz="3400" dirty="0">
                <a:solidFill>
                  <a:srgbClr val="FFFFFF"/>
                </a:solidFill>
              </a:rPr>
              <a:t>	            Clauses in </a:t>
            </a:r>
            <a:r>
              <a:rPr lang="en-US" sz="3400" dirty="0">
                <a:solidFill>
                  <a:srgbClr val="FF0000"/>
                </a:solidFill>
              </a:rPr>
              <a:t>Public</a:t>
            </a:r>
            <a:r>
              <a:rPr lang="en-US" sz="3400" dirty="0">
                <a:solidFill>
                  <a:srgbClr val="FFFFFF"/>
                </a:solidFill>
              </a:rPr>
              <a:t> PLAs</a:t>
            </a:r>
          </a:p>
        </p:txBody>
      </p:sp>
      <p:sp>
        <p:nvSpPr>
          <p:cNvPr id="3" name="Content Placeholder 2">
            <a:extLst>
              <a:ext uri="{FF2B5EF4-FFF2-40B4-BE49-F238E27FC236}">
                <a16:creationId xmlns:a16="http://schemas.microsoft.com/office/drawing/2014/main" id="{41C7384F-6C67-2189-A923-441592FA79C2}"/>
              </a:ext>
            </a:extLst>
          </p:cNvPr>
          <p:cNvSpPr>
            <a:spLocks noGrp="1"/>
          </p:cNvSpPr>
          <p:nvPr>
            <p:ph idx="1"/>
          </p:nvPr>
        </p:nvSpPr>
        <p:spPr>
          <a:xfrm>
            <a:off x="1371599" y="2065056"/>
            <a:ext cx="9724031" cy="4729505"/>
          </a:xfrm>
        </p:spPr>
        <p:txBody>
          <a:bodyPr anchor="ctr">
            <a:normAutofit/>
          </a:bodyPr>
          <a:lstStyle/>
          <a:p>
            <a:pPr>
              <a:buFont typeface="Wingdings" panose="05000000000000000000" pitchFamily="2" charset="2"/>
              <a:buChar char="§"/>
            </a:pPr>
            <a:r>
              <a:rPr lang="en-US" sz="2000" dirty="0"/>
              <a:t>NABTU’s Policy was adopted unanimously by the Governing Board of Presidents</a:t>
            </a:r>
          </a:p>
          <a:p>
            <a:pPr lvl="2">
              <a:buFont typeface="Wingdings" panose="05000000000000000000" pitchFamily="2" charset="2"/>
              <a:buChar char="§"/>
            </a:pPr>
            <a:endParaRPr lang="en-US" dirty="0"/>
          </a:p>
          <a:p>
            <a:pPr lvl="2">
              <a:buFont typeface="Wingdings" panose="05000000000000000000" pitchFamily="2" charset="2"/>
              <a:buChar char="§"/>
            </a:pPr>
            <a:r>
              <a:rPr lang="en-US" dirty="0"/>
              <a:t>April 27, 2020 policy letter</a:t>
            </a:r>
          </a:p>
          <a:p>
            <a:pPr lvl="2">
              <a:buFont typeface="Wingdings" panose="05000000000000000000" pitchFamily="2" charset="2"/>
              <a:buChar char="§"/>
            </a:pPr>
            <a:r>
              <a:rPr lang="en-US" dirty="0"/>
              <a:t>May 29, 2020 FAQs</a:t>
            </a:r>
          </a:p>
          <a:p>
            <a:pPr lvl="2">
              <a:buFont typeface="Wingdings" panose="05000000000000000000" pitchFamily="2" charset="2"/>
              <a:buChar char="§"/>
            </a:pPr>
            <a:r>
              <a:rPr lang="en-US" dirty="0"/>
              <a:t>Feb. 11, 2021 Follow-up</a:t>
            </a:r>
          </a:p>
          <a:p>
            <a:pPr marL="914400" lvl="2" indent="0">
              <a:buNone/>
            </a:pPr>
            <a:endParaRPr lang="en-US" dirty="0"/>
          </a:p>
          <a:p>
            <a:pPr>
              <a:buFont typeface="Wingdings" panose="05000000000000000000" pitchFamily="2" charset="2"/>
              <a:buChar char="§"/>
            </a:pPr>
            <a:r>
              <a:rPr lang="en-US" sz="2000" dirty="0"/>
              <a:t>All PLAs must be submitted to NABTU for approval.</a:t>
            </a:r>
          </a:p>
          <a:p>
            <a:pPr marL="0" indent="0">
              <a:buNone/>
            </a:pPr>
            <a:endParaRPr lang="en-US" sz="2000" dirty="0"/>
          </a:p>
          <a:p>
            <a:pPr>
              <a:buFont typeface="Wingdings" panose="05000000000000000000" pitchFamily="2" charset="2"/>
              <a:buChar char="§"/>
            </a:pPr>
            <a:r>
              <a:rPr lang="en-US" sz="2000" dirty="0"/>
              <a:t>Public sector PLAs may not contain union security obligations if such obligation is  imposed by government. </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NABTU will not approve a public sector PLA with a union security obligation.</a:t>
            </a:r>
          </a:p>
          <a:p>
            <a:pPr marL="0" indent="0">
              <a:buNone/>
            </a:pPr>
            <a:endParaRPr lang="en-US" sz="2000" dirty="0"/>
          </a:p>
        </p:txBody>
      </p:sp>
      <p:sp>
        <p:nvSpPr>
          <p:cNvPr id="4" name="Slide Number Placeholder 3">
            <a:extLst>
              <a:ext uri="{FF2B5EF4-FFF2-40B4-BE49-F238E27FC236}">
                <a16:creationId xmlns:a16="http://schemas.microsoft.com/office/drawing/2014/main" id="{CF93F41D-DC55-935E-017E-ACEDF1F80525}"/>
              </a:ext>
            </a:extLst>
          </p:cNvPr>
          <p:cNvSpPr>
            <a:spLocks noGrp="1"/>
          </p:cNvSpPr>
          <p:nvPr>
            <p:ph type="sldNum" sz="quarter" idx="12"/>
          </p:nvPr>
        </p:nvSpPr>
        <p:spPr/>
        <p:txBody>
          <a:bodyPr/>
          <a:lstStyle/>
          <a:p>
            <a:fld id="{646CE58D-CB8A-4F2F-A3E5-6C6A4829BD68}" type="slidenum">
              <a:rPr lang="en-US" smtClean="0"/>
              <a:t>17</a:t>
            </a:fld>
            <a:endParaRPr lang="en-US"/>
          </a:p>
        </p:txBody>
      </p:sp>
    </p:spTree>
    <p:extLst>
      <p:ext uri="{BB962C8B-B14F-4D97-AF65-F5344CB8AC3E}">
        <p14:creationId xmlns:p14="http://schemas.microsoft.com/office/powerpoint/2010/main" val="783013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C60015-9E70-7FA4-659A-67F69632BACF}"/>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	       Union Security Clause on PLAs </a:t>
            </a:r>
            <a:br>
              <a:rPr lang="en-US" sz="3400" dirty="0">
                <a:solidFill>
                  <a:srgbClr val="FFFFFF"/>
                </a:solidFill>
              </a:rPr>
            </a:br>
            <a:r>
              <a:rPr lang="en-US" sz="3400" dirty="0">
                <a:solidFill>
                  <a:srgbClr val="FFFFFF"/>
                </a:solidFill>
              </a:rPr>
              <a:t>		     with </a:t>
            </a:r>
            <a:r>
              <a:rPr lang="en-US" sz="3400" dirty="0">
                <a:solidFill>
                  <a:srgbClr val="FF0000"/>
                </a:solidFill>
              </a:rPr>
              <a:t>Private</a:t>
            </a:r>
            <a:r>
              <a:rPr lang="en-US" sz="3400" dirty="0">
                <a:solidFill>
                  <a:srgbClr val="FFFFFF"/>
                </a:solidFill>
              </a:rPr>
              <a:t> Entities</a:t>
            </a:r>
          </a:p>
        </p:txBody>
      </p:sp>
      <p:sp>
        <p:nvSpPr>
          <p:cNvPr id="3" name="Content Placeholder 2">
            <a:extLst>
              <a:ext uri="{FF2B5EF4-FFF2-40B4-BE49-F238E27FC236}">
                <a16:creationId xmlns:a16="http://schemas.microsoft.com/office/drawing/2014/main" id="{827E052F-4E08-AE41-D86D-AEBF775CAB04}"/>
              </a:ext>
            </a:extLst>
          </p:cNvPr>
          <p:cNvSpPr>
            <a:spLocks noGrp="1"/>
          </p:cNvSpPr>
          <p:nvPr>
            <p:ph idx="1"/>
          </p:nvPr>
        </p:nvSpPr>
        <p:spPr>
          <a:xfrm>
            <a:off x="1003955" y="2318197"/>
            <a:ext cx="10543880" cy="3683358"/>
          </a:xfrm>
        </p:spPr>
        <p:txBody>
          <a:bodyPr anchor="ctr">
            <a:normAutofit/>
          </a:bodyPr>
          <a:lstStyle/>
          <a:p>
            <a:pPr>
              <a:buFont typeface="Wingdings" panose="05000000000000000000" pitchFamily="2" charset="2"/>
              <a:buChar char="§"/>
            </a:pPr>
            <a:r>
              <a:rPr lang="en-US" sz="2000" i="1" dirty="0"/>
              <a:t>Janus v. AFSCME </a:t>
            </a:r>
            <a:r>
              <a:rPr lang="en-US" sz="2000" dirty="0"/>
              <a:t>presents issues when a public entity imposes the union security obligation in a PLA or through a bid specification.</a:t>
            </a:r>
          </a:p>
          <a:p>
            <a:endParaRPr lang="en-US" sz="2000" dirty="0"/>
          </a:p>
          <a:p>
            <a:pPr>
              <a:buFont typeface="Wingdings" panose="05000000000000000000" pitchFamily="2" charset="2"/>
              <a:buChar char="§"/>
            </a:pPr>
            <a:r>
              <a:rPr lang="en-US" sz="2000" dirty="0"/>
              <a:t>There is no potential First Amendment issue if the obligation is solely imposed by a private party.</a:t>
            </a:r>
          </a:p>
          <a:p>
            <a:endParaRPr lang="en-US" sz="2000" dirty="0"/>
          </a:p>
          <a:p>
            <a:pPr>
              <a:buFont typeface="Wingdings" panose="05000000000000000000" pitchFamily="2" charset="2"/>
              <a:buChar char="§"/>
            </a:pPr>
            <a:r>
              <a:rPr lang="en-US" sz="2000" dirty="0"/>
              <a:t>The question is whether there is sufficient </a:t>
            </a:r>
            <a:r>
              <a:rPr lang="en-US" sz="2000" dirty="0">
                <a:solidFill>
                  <a:srgbClr val="FF0000"/>
                </a:solidFill>
              </a:rPr>
              <a:t>state action</a:t>
            </a:r>
            <a:r>
              <a:rPr lang="en-US" sz="2000" dirty="0"/>
              <a:t> (by or on behalf of the public entity) for a potential First Amendment challenge.</a:t>
            </a:r>
          </a:p>
          <a:p>
            <a:endParaRPr lang="en-US" sz="2000" dirty="0"/>
          </a:p>
        </p:txBody>
      </p:sp>
      <p:sp>
        <p:nvSpPr>
          <p:cNvPr id="4" name="Slide Number Placeholder 3">
            <a:extLst>
              <a:ext uri="{FF2B5EF4-FFF2-40B4-BE49-F238E27FC236}">
                <a16:creationId xmlns:a16="http://schemas.microsoft.com/office/drawing/2014/main" id="{8F514AEA-B824-4F59-AA30-441FD0C2A1F1}"/>
              </a:ext>
            </a:extLst>
          </p:cNvPr>
          <p:cNvSpPr>
            <a:spLocks noGrp="1"/>
          </p:cNvSpPr>
          <p:nvPr>
            <p:ph type="sldNum" sz="quarter" idx="12"/>
          </p:nvPr>
        </p:nvSpPr>
        <p:spPr/>
        <p:txBody>
          <a:bodyPr/>
          <a:lstStyle/>
          <a:p>
            <a:fld id="{646CE58D-CB8A-4F2F-A3E5-6C6A4829BD68}" type="slidenum">
              <a:rPr lang="en-US" smtClean="0"/>
              <a:t>18</a:t>
            </a:fld>
            <a:endParaRPr lang="en-US"/>
          </a:p>
        </p:txBody>
      </p:sp>
    </p:spTree>
    <p:extLst>
      <p:ext uri="{BB962C8B-B14F-4D97-AF65-F5344CB8AC3E}">
        <p14:creationId xmlns:p14="http://schemas.microsoft.com/office/powerpoint/2010/main" val="333115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85F71AE9-5FC8-3725-B999-6C46C460E4DD}"/>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 		 PLAs on Federal or </a:t>
            </a:r>
            <a:br>
              <a:rPr lang="en-US" sz="4800" kern="1200" dirty="0">
                <a:solidFill>
                  <a:srgbClr val="FFFFFF"/>
                </a:solidFill>
                <a:latin typeface="+mj-lt"/>
                <a:ea typeface="+mj-ea"/>
                <a:cs typeface="+mj-cs"/>
              </a:rPr>
            </a:br>
            <a:r>
              <a:rPr lang="en-US" sz="4800" dirty="0">
                <a:solidFill>
                  <a:srgbClr val="FFFFFF"/>
                </a:solidFill>
              </a:rPr>
              <a:t>	</a:t>
            </a:r>
            <a:r>
              <a:rPr lang="en-US" sz="4800" kern="1200" dirty="0">
                <a:solidFill>
                  <a:srgbClr val="FFFFFF"/>
                </a:solidFill>
                <a:latin typeface="+mj-lt"/>
                <a:ea typeface="+mj-ea"/>
                <a:cs typeface="+mj-cs"/>
              </a:rPr>
              <a:t>Federally-Financed Projects</a:t>
            </a:r>
          </a:p>
        </p:txBody>
      </p:sp>
      <p:sp>
        <p:nvSpPr>
          <p:cNvPr id="2" name="Slide Number Placeholder 1">
            <a:extLst>
              <a:ext uri="{FF2B5EF4-FFF2-40B4-BE49-F238E27FC236}">
                <a16:creationId xmlns:a16="http://schemas.microsoft.com/office/drawing/2014/main" id="{BD68EB07-0759-6F6E-4AD6-87E7EF6154FE}"/>
              </a:ext>
            </a:extLst>
          </p:cNvPr>
          <p:cNvSpPr>
            <a:spLocks noGrp="1"/>
          </p:cNvSpPr>
          <p:nvPr>
            <p:ph type="sldNum" sz="quarter" idx="12"/>
          </p:nvPr>
        </p:nvSpPr>
        <p:spPr/>
        <p:txBody>
          <a:bodyPr/>
          <a:lstStyle/>
          <a:p>
            <a:fld id="{646CE58D-CB8A-4F2F-A3E5-6C6A4829BD68}" type="slidenum">
              <a:rPr lang="en-US" smtClean="0"/>
              <a:t>19</a:t>
            </a:fld>
            <a:endParaRPr lang="en-US"/>
          </a:p>
        </p:txBody>
      </p:sp>
    </p:spTree>
    <p:extLst>
      <p:ext uri="{BB962C8B-B14F-4D97-AF65-F5344CB8AC3E}">
        <p14:creationId xmlns:p14="http://schemas.microsoft.com/office/powerpoint/2010/main" val="20824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2B5B-496B-2A60-8863-DD69DE8E6774}"/>
              </a:ext>
            </a:extLst>
          </p:cNvPr>
          <p:cNvSpPr>
            <a:spLocks noGrp="1"/>
          </p:cNvSpPr>
          <p:nvPr>
            <p:ph type="title"/>
          </p:nvPr>
        </p:nvSpPr>
        <p:spPr/>
        <p:txBody>
          <a:bodyPr/>
          <a:lstStyle/>
          <a:p>
            <a:r>
              <a:rPr lang="en-US" dirty="0"/>
              <a:t>	      SMART-SMACNA’s PLA Webinar</a:t>
            </a:r>
          </a:p>
        </p:txBody>
      </p:sp>
      <p:graphicFrame>
        <p:nvGraphicFramePr>
          <p:cNvPr id="5" name="Content Placeholder 2">
            <a:extLst>
              <a:ext uri="{FF2B5EF4-FFF2-40B4-BE49-F238E27FC236}">
                <a16:creationId xmlns:a16="http://schemas.microsoft.com/office/drawing/2014/main" id="{8F1FDAC5-E234-150F-133F-DDA7B9494DE4}"/>
              </a:ext>
            </a:extLst>
          </p:cNvPr>
          <p:cNvGraphicFramePr>
            <a:graphicFrameLocks noGrp="1"/>
          </p:cNvGraphicFramePr>
          <p:nvPr>
            <p:ph idx="1"/>
            <p:extLst>
              <p:ext uri="{D42A27DB-BD31-4B8C-83A1-F6EECF244321}">
                <p14:modId xmlns:p14="http://schemas.microsoft.com/office/powerpoint/2010/main" val="7880325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CD064AF-C6DE-FDEE-DE0B-6619783CD195}"/>
              </a:ext>
            </a:extLst>
          </p:cNvPr>
          <p:cNvSpPr>
            <a:spLocks noGrp="1"/>
          </p:cNvSpPr>
          <p:nvPr>
            <p:ph type="sldNum" sz="quarter" idx="12"/>
          </p:nvPr>
        </p:nvSpPr>
        <p:spPr/>
        <p:txBody>
          <a:bodyPr/>
          <a:lstStyle/>
          <a:p>
            <a:fld id="{646CE58D-CB8A-4F2F-A3E5-6C6A4829BD68}" type="slidenum">
              <a:rPr lang="en-US" smtClean="0"/>
              <a:t>2</a:t>
            </a:fld>
            <a:endParaRPr lang="en-US"/>
          </a:p>
        </p:txBody>
      </p:sp>
    </p:spTree>
    <p:extLst>
      <p:ext uri="{BB962C8B-B14F-4D97-AF65-F5344CB8AC3E}">
        <p14:creationId xmlns:p14="http://schemas.microsoft.com/office/powerpoint/2010/main" val="176228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8">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3B3CF-2EAC-A8E8-4094-D32537EF80B7}"/>
              </a:ext>
            </a:extLst>
          </p:cNvPr>
          <p:cNvSpPr>
            <a:spLocks noGrp="1"/>
          </p:cNvSpPr>
          <p:nvPr>
            <p:ph type="title"/>
          </p:nvPr>
        </p:nvSpPr>
        <p:spPr>
          <a:xfrm>
            <a:off x="6501809" y="365125"/>
            <a:ext cx="4851990" cy="2068086"/>
          </a:xfrm>
        </p:spPr>
        <p:txBody>
          <a:bodyPr anchor="b">
            <a:normAutofit/>
          </a:bodyPr>
          <a:lstStyle/>
          <a:p>
            <a:r>
              <a:rPr lang="en-US" sz="5400" dirty="0"/>
              <a:t>Use of PLAs</a:t>
            </a:r>
            <a:br>
              <a:rPr lang="en-US" sz="5400" dirty="0"/>
            </a:br>
            <a:r>
              <a:rPr lang="en-US" sz="5400" dirty="0"/>
              <a:t>on Federal Sites</a:t>
            </a:r>
          </a:p>
        </p:txBody>
      </p:sp>
      <p:pic>
        <p:nvPicPr>
          <p:cNvPr id="4" name="Picture 3">
            <a:extLst>
              <a:ext uri="{FF2B5EF4-FFF2-40B4-BE49-F238E27FC236}">
                <a16:creationId xmlns:a16="http://schemas.microsoft.com/office/drawing/2014/main" id="{4D998C71-EEA1-162E-6C57-7B584DFEE7C6}"/>
              </a:ext>
            </a:extLst>
          </p:cNvPr>
          <p:cNvPicPr>
            <a:picLocks noChangeAspect="1"/>
          </p:cNvPicPr>
          <p:nvPr/>
        </p:nvPicPr>
        <p:blipFill rotWithShape="1">
          <a:blip r:embed="rId2"/>
          <a:srcRect l="18736" r="19792" b="2"/>
          <a:stretch/>
        </p:blipFill>
        <p:spPr>
          <a:xfrm>
            <a:off x="2" y="2"/>
            <a:ext cx="2873113" cy="252015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p:spPr>
      </p:pic>
      <p:pic>
        <p:nvPicPr>
          <p:cNvPr id="6" name="Picture 5">
            <a:extLst>
              <a:ext uri="{FF2B5EF4-FFF2-40B4-BE49-F238E27FC236}">
                <a16:creationId xmlns:a16="http://schemas.microsoft.com/office/drawing/2014/main" id="{672A23CC-8842-3FE5-0396-3CCA476640DF}"/>
              </a:ext>
            </a:extLst>
          </p:cNvPr>
          <p:cNvPicPr>
            <a:picLocks noChangeAspect="1"/>
          </p:cNvPicPr>
          <p:nvPr/>
        </p:nvPicPr>
        <p:blipFill rotWithShape="1">
          <a:blip r:embed="rId3"/>
          <a:srcRect t="5785" r="2" b="5433"/>
          <a:stretch/>
        </p:blipFill>
        <p:spPr>
          <a:xfrm>
            <a:off x="3060436" y="10"/>
            <a:ext cx="2843573" cy="2524624"/>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p:spPr>
      </p:pic>
      <p:sp>
        <p:nvSpPr>
          <p:cNvPr id="44"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9" y="2579272"/>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9BF30C-1273-DB67-1D9C-761F23BC8B6B}"/>
              </a:ext>
            </a:extLst>
          </p:cNvPr>
          <p:cNvPicPr>
            <a:picLocks noChangeAspect="1"/>
          </p:cNvPicPr>
          <p:nvPr/>
        </p:nvPicPr>
        <p:blipFill rotWithShape="1">
          <a:blip r:embed="rId4"/>
          <a:srcRect l="10681" r="37598"/>
          <a:stretch/>
        </p:blipFill>
        <p:spPr>
          <a:xfrm>
            <a:off x="1" y="2716074"/>
            <a:ext cx="5909625" cy="4141924"/>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p:spPr>
      </p:pic>
      <p:sp>
        <p:nvSpPr>
          <p:cNvPr id="3" name="Content Placeholder 2">
            <a:extLst>
              <a:ext uri="{FF2B5EF4-FFF2-40B4-BE49-F238E27FC236}">
                <a16:creationId xmlns:a16="http://schemas.microsoft.com/office/drawing/2014/main" id="{2A9F77F0-6623-EA61-7CF5-EAE0427BE5EC}"/>
              </a:ext>
            </a:extLst>
          </p:cNvPr>
          <p:cNvSpPr>
            <a:spLocks noGrp="1"/>
          </p:cNvSpPr>
          <p:nvPr>
            <p:ph idx="1"/>
          </p:nvPr>
        </p:nvSpPr>
        <p:spPr>
          <a:xfrm>
            <a:off x="6333893" y="2846851"/>
            <a:ext cx="5341434" cy="3504661"/>
          </a:xfrm>
        </p:spPr>
        <p:txBody>
          <a:bodyPr>
            <a:normAutofit/>
          </a:bodyPr>
          <a:lstStyle/>
          <a:p>
            <a:pPr>
              <a:buFont typeface="Wingdings" panose="05000000000000000000" pitchFamily="2" charset="2"/>
              <a:buChar char="§"/>
            </a:pPr>
            <a:r>
              <a:rPr lang="en-US" sz="2200" dirty="0"/>
              <a:t>The Department of Energy contractors have long used PLAs on its sites, including Hanford Site in WA, the Savannah River Site in SC, the Oak Ridge Reservation in TN, the Nevada Test Site, Los Alamos National Laboratory in NM, and the Idaho National Laboratory.</a:t>
            </a:r>
          </a:p>
          <a:p>
            <a:pPr>
              <a:buFont typeface="Wingdings" panose="05000000000000000000" pitchFamily="2" charset="2"/>
              <a:buChar char="§"/>
            </a:pPr>
            <a:r>
              <a:rPr lang="en-US" sz="2200" dirty="0"/>
              <a:t>PLAs have been successfully used on TVA sites for more than 3 decades.</a:t>
            </a:r>
          </a:p>
          <a:p>
            <a:pPr>
              <a:buFont typeface="Wingdings" panose="05000000000000000000" pitchFamily="2" charset="2"/>
              <a:buChar char="§"/>
            </a:pPr>
            <a:r>
              <a:rPr lang="en-US" sz="2200" dirty="0"/>
              <a:t>National security interest at these sites</a:t>
            </a:r>
          </a:p>
          <a:p>
            <a:pPr>
              <a:buFont typeface="Wingdings" panose="05000000000000000000" pitchFamily="2" charset="2"/>
              <a:buChar char="§"/>
            </a:pPr>
            <a:endParaRPr lang="en-US" sz="2200" dirty="0"/>
          </a:p>
          <a:p>
            <a:endParaRPr lang="en-US" sz="2200" dirty="0"/>
          </a:p>
        </p:txBody>
      </p:sp>
      <p:sp>
        <p:nvSpPr>
          <p:cNvPr id="7" name="Slide Number Placeholder 6">
            <a:extLst>
              <a:ext uri="{FF2B5EF4-FFF2-40B4-BE49-F238E27FC236}">
                <a16:creationId xmlns:a16="http://schemas.microsoft.com/office/drawing/2014/main" id="{756B40C7-BBBF-936E-0B35-72D8E3509EF9}"/>
              </a:ext>
            </a:extLst>
          </p:cNvPr>
          <p:cNvSpPr>
            <a:spLocks noGrp="1"/>
          </p:cNvSpPr>
          <p:nvPr>
            <p:ph type="sldNum" sz="quarter" idx="12"/>
          </p:nvPr>
        </p:nvSpPr>
        <p:spPr/>
        <p:txBody>
          <a:bodyPr/>
          <a:lstStyle/>
          <a:p>
            <a:fld id="{646CE58D-CB8A-4F2F-A3E5-6C6A4829BD68}" type="slidenum">
              <a:rPr lang="en-US" smtClean="0"/>
              <a:t>20</a:t>
            </a:fld>
            <a:endParaRPr lang="en-US"/>
          </a:p>
        </p:txBody>
      </p:sp>
    </p:spTree>
    <p:extLst>
      <p:ext uri="{BB962C8B-B14F-4D97-AF65-F5344CB8AC3E}">
        <p14:creationId xmlns:p14="http://schemas.microsoft.com/office/powerpoint/2010/main" val="299192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2B519-0936-C249-C13A-3E7FB1BBDDCC}"/>
              </a:ext>
            </a:extLst>
          </p:cNvPr>
          <p:cNvSpPr>
            <a:spLocks noGrp="1"/>
          </p:cNvSpPr>
          <p:nvPr>
            <p:ph type="title"/>
          </p:nvPr>
        </p:nvSpPr>
        <p:spPr>
          <a:xfrm>
            <a:off x="1136398" y="457201"/>
            <a:ext cx="10117810" cy="1150470"/>
          </a:xfrm>
        </p:spPr>
        <p:txBody>
          <a:bodyPr anchor="b">
            <a:normAutofit/>
          </a:bodyPr>
          <a:lstStyle/>
          <a:p>
            <a:r>
              <a:rPr lang="en-US" sz="4000" dirty="0"/>
              <a:t>   President Biden’s Executive Order on PLAs</a:t>
            </a:r>
          </a:p>
        </p:txBody>
      </p:sp>
      <p:sp>
        <p:nvSpPr>
          <p:cNvPr id="3" name="Content Placeholder 2">
            <a:extLst>
              <a:ext uri="{FF2B5EF4-FFF2-40B4-BE49-F238E27FC236}">
                <a16:creationId xmlns:a16="http://schemas.microsoft.com/office/drawing/2014/main" id="{65E1471B-C4A2-6B9F-2110-FFD42E55E9A6}"/>
              </a:ext>
            </a:extLst>
          </p:cNvPr>
          <p:cNvSpPr>
            <a:spLocks noGrp="1"/>
          </p:cNvSpPr>
          <p:nvPr>
            <p:ph idx="1"/>
          </p:nvPr>
        </p:nvSpPr>
        <p:spPr>
          <a:xfrm>
            <a:off x="1136398" y="2064870"/>
            <a:ext cx="6001836" cy="3908948"/>
          </a:xfrm>
        </p:spPr>
        <p:txBody>
          <a:bodyPr anchor="t">
            <a:normAutofit fontScale="92500" lnSpcReduction="10000"/>
          </a:bodyPr>
          <a:lstStyle/>
          <a:p>
            <a:pPr>
              <a:buFont typeface="Wingdings" panose="05000000000000000000" pitchFamily="2" charset="2"/>
              <a:buChar char="§"/>
            </a:pPr>
            <a:r>
              <a:rPr lang="en-US" sz="2000" dirty="0"/>
              <a:t>On February 4, 2022, President Biden issued an Executive Order that mandates PLAs on “large-scale construction projects.”</a:t>
            </a:r>
          </a:p>
          <a:p>
            <a:endParaRPr lang="en-US" sz="2000" dirty="0"/>
          </a:p>
          <a:p>
            <a:pPr>
              <a:buFont typeface="Wingdings" panose="05000000000000000000" pitchFamily="2" charset="2"/>
              <a:buChar char="§"/>
            </a:pPr>
            <a:r>
              <a:rPr lang="en-US" sz="2000" dirty="0"/>
              <a:t>These include “Federal construction projects,” with a total estimated cost of the construction contract to the Federal Government of $35 million or more.</a:t>
            </a:r>
          </a:p>
          <a:p>
            <a:pPr marL="0" indent="0">
              <a:buNone/>
            </a:pPr>
            <a:endParaRPr lang="en-US" sz="2000" dirty="0"/>
          </a:p>
          <a:p>
            <a:pPr>
              <a:buFont typeface="Wingdings" panose="05000000000000000000" pitchFamily="2" charset="2"/>
              <a:buChar char="§"/>
            </a:pPr>
            <a:r>
              <a:rPr lang="en-US" sz="2000" dirty="0"/>
              <a:t>DoD, GSA, and NASA issued proposed regulations to implement the EO on August 19, 2022, with a 60-day public comment period. </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SMART and SMACNA submitted extensive comments.</a:t>
            </a:r>
          </a:p>
        </p:txBody>
      </p:sp>
      <p:pic>
        <p:nvPicPr>
          <p:cNvPr id="6" name="Picture 5">
            <a:extLst>
              <a:ext uri="{FF2B5EF4-FFF2-40B4-BE49-F238E27FC236}">
                <a16:creationId xmlns:a16="http://schemas.microsoft.com/office/drawing/2014/main" id="{AFB7BA84-7916-691E-BE76-DDC3F9ED0629}"/>
              </a:ext>
            </a:extLst>
          </p:cNvPr>
          <p:cNvPicPr>
            <a:picLocks noChangeAspect="1"/>
          </p:cNvPicPr>
          <p:nvPr/>
        </p:nvPicPr>
        <p:blipFill rotWithShape="1">
          <a:blip r:embed="rId2"/>
          <a:srcRect t="1806" r="1" b="1290"/>
          <a:stretch/>
        </p:blipFill>
        <p:spPr>
          <a:xfrm>
            <a:off x="7646838" y="1980775"/>
            <a:ext cx="3748858" cy="3632824"/>
          </a:xfrm>
          <a:prstGeom prst="rect">
            <a:avLst/>
          </a:prstGeom>
        </p:spPr>
      </p:pic>
      <p:sp>
        <p:nvSpPr>
          <p:cNvPr id="20" name="Rectangle 19">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AD04CE2-58F3-4F14-A4CB-FE62D6123BA5}"/>
              </a:ext>
            </a:extLst>
          </p:cNvPr>
          <p:cNvSpPr>
            <a:spLocks noGrp="1"/>
          </p:cNvSpPr>
          <p:nvPr>
            <p:ph type="sldNum" sz="quarter" idx="12"/>
          </p:nvPr>
        </p:nvSpPr>
        <p:spPr/>
        <p:txBody>
          <a:bodyPr/>
          <a:lstStyle/>
          <a:p>
            <a:fld id="{646CE58D-CB8A-4F2F-A3E5-6C6A4829BD68}" type="slidenum">
              <a:rPr lang="en-US" smtClean="0"/>
              <a:t>21</a:t>
            </a:fld>
            <a:endParaRPr lang="en-US"/>
          </a:p>
        </p:txBody>
      </p:sp>
    </p:spTree>
    <p:extLst>
      <p:ext uri="{BB962C8B-B14F-4D97-AF65-F5344CB8AC3E}">
        <p14:creationId xmlns:p14="http://schemas.microsoft.com/office/powerpoint/2010/main" val="1221004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13040-AB4E-2CE0-EC24-06F9BE42D48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   The Proposed Rule: the Rationale for PLAs	</a:t>
            </a:r>
          </a:p>
        </p:txBody>
      </p:sp>
      <p:sp>
        <p:nvSpPr>
          <p:cNvPr id="3" name="Content Placeholder 2">
            <a:extLst>
              <a:ext uri="{FF2B5EF4-FFF2-40B4-BE49-F238E27FC236}">
                <a16:creationId xmlns:a16="http://schemas.microsoft.com/office/drawing/2014/main" id="{AA175BEE-5620-8C27-B467-3CBAD846A4E1}"/>
              </a:ext>
            </a:extLst>
          </p:cNvPr>
          <p:cNvSpPr>
            <a:spLocks noGrp="1"/>
          </p:cNvSpPr>
          <p:nvPr>
            <p:ph idx="1"/>
          </p:nvPr>
        </p:nvSpPr>
        <p:spPr>
          <a:xfrm>
            <a:off x="1371599" y="2318197"/>
            <a:ext cx="9981836" cy="3683358"/>
          </a:xfrm>
        </p:spPr>
        <p:txBody>
          <a:bodyPr anchor="ctr">
            <a:normAutofit/>
          </a:bodyPr>
          <a:lstStyle/>
          <a:p>
            <a:pPr>
              <a:buFont typeface="Wingdings" panose="05000000000000000000" pitchFamily="2" charset="2"/>
              <a:buChar char="§"/>
            </a:pPr>
            <a:r>
              <a:rPr lang="en-US" sz="2000" dirty="0"/>
              <a:t> “Large-scale construction” projects often have multiple employers at a single	 location </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 A lack of permanent workforce makes it difficult for federal contractors to predict labor costs when bidding on contracts</a:t>
            </a:r>
          </a:p>
          <a:p>
            <a:pPr marL="0" indent="0">
              <a:buNone/>
            </a:pPr>
            <a:endParaRPr lang="en-US" sz="2000" dirty="0"/>
          </a:p>
          <a:p>
            <a:pPr>
              <a:buFont typeface="Wingdings" panose="05000000000000000000" pitchFamily="2" charset="2"/>
              <a:buChar char="§"/>
            </a:pPr>
            <a:r>
              <a:rPr lang="en-US" sz="2000" dirty="0"/>
              <a:t> It is difficult to ensure that a steady supply of labor exists on the contracts being performed</a:t>
            </a:r>
          </a:p>
          <a:p>
            <a:pPr marL="0" indent="0">
              <a:buNone/>
            </a:pPr>
            <a:endParaRPr lang="en-US" sz="2000" dirty="0"/>
          </a:p>
          <a:p>
            <a:pPr>
              <a:buFont typeface="Wingdings" panose="05000000000000000000" pitchFamily="2" charset="2"/>
              <a:buChar char="§"/>
            </a:pPr>
            <a:r>
              <a:rPr lang="en-US" sz="2000" dirty="0"/>
              <a:t>A labor dispute involving one employer can delay the entire project </a:t>
            </a:r>
          </a:p>
        </p:txBody>
      </p:sp>
      <p:sp>
        <p:nvSpPr>
          <p:cNvPr id="4" name="Slide Number Placeholder 3">
            <a:extLst>
              <a:ext uri="{FF2B5EF4-FFF2-40B4-BE49-F238E27FC236}">
                <a16:creationId xmlns:a16="http://schemas.microsoft.com/office/drawing/2014/main" id="{3FB7BE50-C06D-5D08-A160-A08BC22F5206}"/>
              </a:ext>
            </a:extLst>
          </p:cNvPr>
          <p:cNvSpPr>
            <a:spLocks noGrp="1"/>
          </p:cNvSpPr>
          <p:nvPr>
            <p:ph type="sldNum" sz="quarter" idx="12"/>
          </p:nvPr>
        </p:nvSpPr>
        <p:spPr/>
        <p:txBody>
          <a:bodyPr/>
          <a:lstStyle/>
          <a:p>
            <a:fld id="{646CE58D-CB8A-4F2F-A3E5-6C6A4829BD68}" type="slidenum">
              <a:rPr lang="en-US" smtClean="0"/>
              <a:t>22</a:t>
            </a:fld>
            <a:endParaRPr lang="en-US"/>
          </a:p>
        </p:txBody>
      </p:sp>
    </p:spTree>
    <p:extLst>
      <p:ext uri="{BB962C8B-B14F-4D97-AF65-F5344CB8AC3E}">
        <p14:creationId xmlns:p14="http://schemas.microsoft.com/office/powerpoint/2010/main" val="3136794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AB264-D37D-820E-6096-8E894FE7935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  The Obama EO “Encourages” Use of PLAs </a:t>
            </a:r>
          </a:p>
        </p:txBody>
      </p:sp>
      <p:sp>
        <p:nvSpPr>
          <p:cNvPr id="3" name="Content Placeholder 2">
            <a:extLst>
              <a:ext uri="{FF2B5EF4-FFF2-40B4-BE49-F238E27FC236}">
                <a16:creationId xmlns:a16="http://schemas.microsoft.com/office/drawing/2014/main" id="{12E03995-A2B5-0258-27A1-89F9E66DACAB}"/>
              </a:ext>
            </a:extLst>
          </p:cNvPr>
          <p:cNvSpPr>
            <a:spLocks noGrp="1"/>
          </p:cNvSpPr>
          <p:nvPr>
            <p:ph idx="1"/>
          </p:nvPr>
        </p:nvSpPr>
        <p:spPr>
          <a:xfrm>
            <a:off x="1371599" y="2318197"/>
            <a:ext cx="9724031" cy="3683358"/>
          </a:xfrm>
        </p:spPr>
        <p:txBody>
          <a:bodyPr anchor="ctr">
            <a:normAutofit lnSpcReduction="10000"/>
          </a:bodyPr>
          <a:lstStyle/>
          <a:p>
            <a:pPr>
              <a:buFont typeface="Wingdings" panose="05000000000000000000" pitchFamily="2" charset="2"/>
              <a:buChar char="§"/>
            </a:pPr>
            <a:endParaRPr lang="en-US" sz="2000" dirty="0"/>
          </a:p>
          <a:p>
            <a:pPr>
              <a:buFont typeface="Wingdings" panose="05000000000000000000" pitchFamily="2" charset="2"/>
              <a:buChar char="§"/>
            </a:pPr>
            <a:r>
              <a:rPr lang="en-US" sz="2000" dirty="0"/>
              <a:t>President Obama rescinded a Bush administration EO (2001), which banned the use of PLAs on construction projects undertaken by the Federal Government or with Federal assistance.</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The Obama EO states that it is the policy of the Federal Government to “encourage executive agencies to consider requiring” the use of PLAs labor agreements in connection with Federal construction projects valued at $25 million or more</a:t>
            </a:r>
          </a:p>
          <a:p>
            <a:endParaRPr lang="en-US" sz="2000" dirty="0"/>
          </a:p>
          <a:p>
            <a:pPr>
              <a:buFont typeface="Wingdings" panose="05000000000000000000" pitchFamily="2" charset="2"/>
              <a:buChar char="§"/>
            </a:pPr>
            <a:r>
              <a:rPr lang="en-US" sz="2000" dirty="0"/>
              <a:t>The Obama EO remains in effect until the DoD, GSA, and NASA issue final regulations implementing the Biden EO.</a:t>
            </a:r>
          </a:p>
          <a:p>
            <a:pPr>
              <a:buFont typeface="Wingdings" panose="05000000000000000000" pitchFamily="2" charset="2"/>
              <a:buChar char="§"/>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F0C98B61-9F06-EC09-948B-8116286C6817}"/>
              </a:ext>
            </a:extLst>
          </p:cNvPr>
          <p:cNvSpPr>
            <a:spLocks noGrp="1"/>
          </p:cNvSpPr>
          <p:nvPr>
            <p:ph type="sldNum" sz="quarter" idx="12"/>
          </p:nvPr>
        </p:nvSpPr>
        <p:spPr/>
        <p:txBody>
          <a:bodyPr/>
          <a:lstStyle/>
          <a:p>
            <a:fld id="{646CE58D-CB8A-4F2F-A3E5-6C6A4829BD68}" type="slidenum">
              <a:rPr lang="en-US" smtClean="0"/>
              <a:t>23</a:t>
            </a:fld>
            <a:endParaRPr lang="en-US"/>
          </a:p>
        </p:txBody>
      </p:sp>
    </p:spTree>
    <p:extLst>
      <p:ext uri="{BB962C8B-B14F-4D97-AF65-F5344CB8AC3E}">
        <p14:creationId xmlns:p14="http://schemas.microsoft.com/office/powerpoint/2010/main" val="3300126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E970DE-7054-441C-FCF2-0C2092CAE73A}"/>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	    Rare Use of PLAs on Projects </a:t>
            </a:r>
            <a:br>
              <a:rPr lang="en-US" sz="4000" dirty="0">
                <a:solidFill>
                  <a:srgbClr val="FFFFFF"/>
                </a:solidFill>
              </a:rPr>
            </a:br>
            <a:r>
              <a:rPr lang="en-US" sz="4000" dirty="0">
                <a:solidFill>
                  <a:srgbClr val="FFFFFF"/>
                </a:solidFill>
              </a:rPr>
              <a:t>		 with </a:t>
            </a:r>
            <a:r>
              <a:rPr lang="en-US" sz="4000" dirty="0">
                <a:solidFill>
                  <a:srgbClr val="FF0000"/>
                </a:solidFill>
              </a:rPr>
              <a:t>Federal</a:t>
            </a:r>
            <a:r>
              <a:rPr lang="en-US" sz="4000" dirty="0">
                <a:solidFill>
                  <a:srgbClr val="FFFFFF"/>
                </a:solidFill>
              </a:rPr>
              <a:t> Agencies </a:t>
            </a:r>
          </a:p>
        </p:txBody>
      </p:sp>
      <p:graphicFrame>
        <p:nvGraphicFramePr>
          <p:cNvPr id="18" name="Content Placeholder 2">
            <a:extLst>
              <a:ext uri="{FF2B5EF4-FFF2-40B4-BE49-F238E27FC236}">
                <a16:creationId xmlns:a16="http://schemas.microsoft.com/office/drawing/2014/main" id="{269A3CBF-B96B-52DD-6A23-B30E183C6D39}"/>
              </a:ext>
            </a:extLst>
          </p:cNvPr>
          <p:cNvGraphicFramePr>
            <a:graphicFrameLocks noGrp="1"/>
          </p:cNvGraphicFramePr>
          <p:nvPr>
            <p:ph idx="1"/>
            <p:extLst>
              <p:ext uri="{D42A27DB-BD31-4B8C-83A1-F6EECF244321}">
                <p14:modId xmlns:p14="http://schemas.microsoft.com/office/powerpoint/2010/main" val="210185952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989BAF5-90DC-5F0E-7D8B-17D5705A1DC4}"/>
              </a:ext>
            </a:extLst>
          </p:cNvPr>
          <p:cNvSpPr>
            <a:spLocks noGrp="1"/>
          </p:cNvSpPr>
          <p:nvPr>
            <p:ph type="sldNum" sz="quarter" idx="12"/>
          </p:nvPr>
        </p:nvSpPr>
        <p:spPr/>
        <p:txBody>
          <a:bodyPr/>
          <a:lstStyle/>
          <a:p>
            <a:fld id="{646CE58D-CB8A-4F2F-A3E5-6C6A4829BD68}" type="slidenum">
              <a:rPr lang="en-US" smtClean="0"/>
              <a:t>24</a:t>
            </a:fld>
            <a:endParaRPr lang="en-US"/>
          </a:p>
        </p:txBody>
      </p:sp>
    </p:spTree>
    <p:extLst>
      <p:ext uri="{BB962C8B-B14F-4D97-AF65-F5344CB8AC3E}">
        <p14:creationId xmlns:p14="http://schemas.microsoft.com/office/powerpoint/2010/main" val="1526232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43817-D4B1-8461-9759-B192B0D234E8}"/>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	   Incentivizing the Use of PLAs </a:t>
            </a:r>
          </a:p>
        </p:txBody>
      </p:sp>
      <p:sp>
        <p:nvSpPr>
          <p:cNvPr id="3" name="Content Placeholder 2">
            <a:extLst>
              <a:ext uri="{FF2B5EF4-FFF2-40B4-BE49-F238E27FC236}">
                <a16:creationId xmlns:a16="http://schemas.microsoft.com/office/drawing/2014/main" id="{6BC83BE6-44A7-F81B-7DBC-A82CEB58E2EC}"/>
              </a:ext>
            </a:extLst>
          </p:cNvPr>
          <p:cNvSpPr>
            <a:spLocks noGrp="1"/>
          </p:cNvSpPr>
          <p:nvPr>
            <p:ph idx="1"/>
          </p:nvPr>
        </p:nvSpPr>
        <p:spPr>
          <a:xfrm>
            <a:off x="1371599" y="2318197"/>
            <a:ext cx="9724031" cy="3683358"/>
          </a:xfrm>
        </p:spPr>
        <p:txBody>
          <a:bodyPr anchor="ctr">
            <a:normAutofit fontScale="25000" lnSpcReduction="20000"/>
          </a:bodyPr>
          <a:lstStyle/>
          <a:p>
            <a:pPr>
              <a:buFont typeface="Wingdings" panose="05000000000000000000" pitchFamily="2" charset="2"/>
              <a:buChar char="§"/>
            </a:pPr>
            <a:endParaRPr lang="en-US" sz="2000" dirty="0"/>
          </a:p>
          <a:p>
            <a:pPr>
              <a:buFont typeface="Wingdings" panose="05000000000000000000" pitchFamily="2" charset="2"/>
              <a:buChar char="§"/>
            </a:pPr>
            <a:r>
              <a:rPr lang="en-US" sz="2000" dirty="0"/>
              <a:t> </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3100" dirty="0"/>
          </a:p>
          <a:p>
            <a:pPr marL="0" indent="0">
              <a:buNone/>
            </a:pPr>
            <a:r>
              <a:rPr lang="en-US" sz="8000" dirty="0"/>
              <a:t> </a:t>
            </a:r>
          </a:p>
          <a:p>
            <a:pPr>
              <a:buFont typeface="Wingdings" panose="05000000000000000000" pitchFamily="2" charset="2"/>
              <a:buChar char="§"/>
            </a:pPr>
            <a:endParaRPr lang="en-US" sz="8000" dirty="0"/>
          </a:p>
          <a:p>
            <a:pPr>
              <a:buFont typeface="Wingdings" panose="05000000000000000000" pitchFamily="2" charset="2"/>
              <a:buChar char="§"/>
            </a:pPr>
            <a:endParaRPr lang="en-US" sz="8000" dirty="0"/>
          </a:p>
          <a:p>
            <a:pPr>
              <a:buFont typeface="Wingdings" panose="05000000000000000000" pitchFamily="2" charset="2"/>
              <a:buChar char="§"/>
            </a:pPr>
            <a:r>
              <a:rPr lang="en-US" sz="9600" dirty="0"/>
              <a:t>Some federal agencies may have embedded incentives to use PLAs into their notices of funding opportunities (NOFO’s)</a:t>
            </a:r>
          </a:p>
          <a:p>
            <a:pPr marL="0" indent="0">
              <a:buNone/>
            </a:pPr>
            <a:endParaRPr lang="en-US" sz="8000" dirty="0"/>
          </a:p>
          <a:p>
            <a:pPr marL="0" indent="0">
              <a:buNone/>
            </a:pPr>
            <a:endParaRPr lang="en-US" sz="8000" dirty="0"/>
          </a:p>
          <a:p>
            <a:pPr>
              <a:buFont typeface="Wingdings" panose="05000000000000000000" pitchFamily="2" charset="2"/>
              <a:buChar char="§"/>
            </a:pPr>
            <a:r>
              <a:rPr lang="en-US" sz="9600" dirty="0"/>
              <a:t>Those agencies include the Department of Energy, the Department of Commerce, the General Services Administration, and other key agencies that fund work performed by signatory contractors.</a:t>
            </a:r>
          </a:p>
          <a:p>
            <a:pPr marL="0" indent="0">
              <a:buNone/>
            </a:pPr>
            <a:endParaRPr lang="en-US" sz="8000" dirty="0"/>
          </a:p>
          <a:p>
            <a:pPr>
              <a:buFont typeface="Wingdings" panose="05000000000000000000" pitchFamily="2" charset="2"/>
              <a:buChar char="§"/>
            </a:pPr>
            <a:endParaRPr lang="en-US" sz="8000" dirty="0"/>
          </a:p>
          <a:p>
            <a:pPr marL="0" indent="0">
              <a:buNone/>
            </a:pPr>
            <a:endParaRPr lang="en-US" sz="8000" dirty="0"/>
          </a:p>
          <a:p>
            <a:pPr marL="0" indent="0">
              <a:buNone/>
            </a:pPr>
            <a:endParaRPr lang="en-US" sz="6200" dirty="0"/>
          </a:p>
          <a:p>
            <a:pPr>
              <a:buFont typeface="Wingdings" panose="05000000000000000000" pitchFamily="2" charset="2"/>
              <a:buChar char="§"/>
            </a:pPr>
            <a:endParaRPr lang="en-US" sz="62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F64884FA-C6B3-21C2-1B9A-C84FC7107E0B}"/>
              </a:ext>
            </a:extLst>
          </p:cNvPr>
          <p:cNvSpPr>
            <a:spLocks noGrp="1"/>
          </p:cNvSpPr>
          <p:nvPr>
            <p:ph type="sldNum" sz="quarter" idx="12"/>
          </p:nvPr>
        </p:nvSpPr>
        <p:spPr>
          <a:xfrm>
            <a:off x="11704320" y="6455431"/>
            <a:ext cx="445913" cy="365125"/>
          </a:xfrm>
        </p:spPr>
        <p:txBody>
          <a:bodyPr>
            <a:normAutofit/>
          </a:bodyPr>
          <a:lstStyle/>
          <a:p>
            <a:pPr>
              <a:spcAft>
                <a:spcPts val="600"/>
              </a:spcAft>
            </a:pPr>
            <a:fld id="{646CE58D-CB8A-4F2F-A3E5-6C6A4829BD68}" type="slidenum">
              <a:rPr lang="en-US" sz="1100">
                <a:solidFill>
                  <a:schemeClr val="tx1">
                    <a:lumMod val="50000"/>
                    <a:lumOff val="50000"/>
                  </a:schemeClr>
                </a:solidFill>
              </a:rPr>
              <a:pPr>
                <a:spcAft>
                  <a:spcPts val="600"/>
                </a:spcAft>
              </a:pPr>
              <a:t>25</a:t>
            </a:fld>
            <a:endParaRPr lang="en-US" sz="1100">
              <a:solidFill>
                <a:schemeClr val="tx1">
                  <a:lumMod val="50000"/>
                  <a:lumOff val="50000"/>
                </a:schemeClr>
              </a:solidFill>
            </a:endParaRPr>
          </a:p>
        </p:txBody>
      </p:sp>
    </p:spTree>
    <p:extLst>
      <p:ext uri="{BB962C8B-B14F-4D97-AF65-F5344CB8AC3E}">
        <p14:creationId xmlns:p14="http://schemas.microsoft.com/office/powerpoint/2010/main" val="191325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BE3364F4-15BE-B6BF-E495-8A92399FEA3B}"/>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7ABDF8F6-3645-6117-2C18-3732399E6760}"/>
              </a:ext>
            </a:extLst>
          </p:cNvPr>
          <p:cNvSpPr>
            <a:spLocks noGrp="1"/>
          </p:cNvSpPr>
          <p:nvPr>
            <p:ph type="sldNum" sz="quarter" idx="12"/>
          </p:nvPr>
        </p:nvSpPr>
        <p:spPr>
          <a:xfrm>
            <a:off x="8610600" y="6356350"/>
            <a:ext cx="2743200" cy="365125"/>
          </a:xfrm>
        </p:spPr>
        <p:txBody>
          <a:bodyPr>
            <a:normAutofit/>
          </a:bodyPr>
          <a:lstStyle/>
          <a:p>
            <a:pPr>
              <a:spcAft>
                <a:spcPts val="600"/>
              </a:spcAft>
            </a:pPr>
            <a:fld id="{646CE58D-CB8A-4F2F-A3E5-6C6A4829BD68}" type="slidenum">
              <a:rPr lang="en-US">
                <a:solidFill>
                  <a:srgbClr val="FFFFFF"/>
                </a:solidFill>
              </a:rPr>
              <a:pPr>
                <a:spcAft>
                  <a:spcPts val="600"/>
                </a:spcAft>
              </a:pPr>
              <a:t>26</a:t>
            </a:fld>
            <a:endParaRPr lang="en-US">
              <a:solidFill>
                <a:srgbClr val="FFFFFF"/>
              </a:solidFill>
            </a:endParaRPr>
          </a:p>
        </p:txBody>
      </p:sp>
    </p:spTree>
    <p:extLst>
      <p:ext uri="{BB962C8B-B14F-4D97-AF65-F5344CB8AC3E}">
        <p14:creationId xmlns:p14="http://schemas.microsoft.com/office/powerpoint/2010/main" val="3371136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8D6717-A6D2-1F19-7EE2-DDB550EE4E0C}"/>
              </a:ext>
            </a:extLst>
          </p:cNvPr>
          <p:cNvSpPr>
            <a:spLocks noGrp="1"/>
          </p:cNvSpPr>
          <p:nvPr>
            <p:ph type="ctrTitle" idx="4294967295"/>
          </p:nvPr>
        </p:nvSpPr>
        <p:spPr>
          <a:xfrm>
            <a:off x="1386865" y="818984"/>
            <a:ext cx="6944335" cy="3268520"/>
          </a:xfrm>
        </p:spPr>
        <p:txBody>
          <a:bodyPr vert="horz" lIns="91440" tIns="45720" rIns="91440" bIns="45720" rtlCol="0" anchor="b">
            <a:normAutofit/>
          </a:bodyPr>
          <a:lstStyle/>
          <a:p>
            <a:pPr algn="r"/>
            <a:r>
              <a:rPr lang="en-US" sz="4800" dirty="0">
                <a:solidFill>
                  <a:srgbClr val="FFFFFF"/>
                </a:solidFill>
              </a:rPr>
              <a:t>  State and Local PLAs </a:t>
            </a:r>
            <a:r>
              <a:rPr lang="en-US" sz="4800" kern="1200" dirty="0">
                <a:solidFill>
                  <a:srgbClr val="FFFFFF"/>
                </a:solidFill>
                <a:latin typeface="+mj-lt"/>
                <a:ea typeface="+mj-ea"/>
                <a:cs typeface="+mj-cs"/>
              </a:rPr>
              <a:t> </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8E90CF5-BD12-3EBE-6208-C7C207A496FA}"/>
              </a:ext>
            </a:extLst>
          </p:cNvPr>
          <p:cNvSpPr>
            <a:spLocks noGrp="1"/>
          </p:cNvSpPr>
          <p:nvPr>
            <p:ph type="sldNum" sz="quarter" idx="12"/>
          </p:nvPr>
        </p:nvSpPr>
        <p:spPr/>
        <p:txBody>
          <a:bodyPr/>
          <a:lstStyle/>
          <a:p>
            <a:fld id="{646CE58D-CB8A-4F2F-A3E5-6C6A4829BD68}" type="slidenum">
              <a:rPr lang="en-US" smtClean="0"/>
              <a:t>27</a:t>
            </a:fld>
            <a:endParaRPr lang="en-US"/>
          </a:p>
        </p:txBody>
      </p:sp>
    </p:spTree>
    <p:extLst>
      <p:ext uri="{BB962C8B-B14F-4D97-AF65-F5344CB8AC3E}">
        <p14:creationId xmlns:p14="http://schemas.microsoft.com/office/powerpoint/2010/main" val="52372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3271F8-9BBB-D20C-2C07-1D7FF0C90DFD}"/>
              </a:ext>
            </a:extLst>
          </p:cNvPr>
          <p:cNvSpPr>
            <a:spLocks noGrp="1"/>
          </p:cNvSpPr>
          <p:nvPr>
            <p:ph type="title"/>
          </p:nvPr>
        </p:nvSpPr>
        <p:spPr>
          <a:xfrm>
            <a:off x="838200" y="556995"/>
            <a:ext cx="10515600" cy="1133693"/>
          </a:xfrm>
        </p:spPr>
        <p:txBody>
          <a:bodyPr>
            <a:normAutofit/>
          </a:bodyPr>
          <a:lstStyle/>
          <a:p>
            <a:r>
              <a:rPr lang="en-US" sz="3600" dirty="0"/>
              <a:t>	  	  Laws on Use of PLAs on State and </a:t>
            </a:r>
            <a:br>
              <a:rPr lang="en-US" sz="3600" dirty="0"/>
            </a:br>
            <a:r>
              <a:rPr lang="en-US" sz="3600" dirty="0"/>
              <a:t>		             Local Public Projects                                  </a:t>
            </a:r>
          </a:p>
        </p:txBody>
      </p:sp>
      <p:graphicFrame>
        <p:nvGraphicFramePr>
          <p:cNvPr id="5" name="Content Placeholder 2">
            <a:extLst>
              <a:ext uri="{FF2B5EF4-FFF2-40B4-BE49-F238E27FC236}">
                <a16:creationId xmlns:a16="http://schemas.microsoft.com/office/drawing/2014/main" id="{DD8FEC41-8B96-4035-47CC-6D51A0F26065}"/>
              </a:ext>
            </a:extLst>
          </p:cNvPr>
          <p:cNvGraphicFramePr>
            <a:graphicFrameLocks noGrp="1"/>
          </p:cNvGraphicFramePr>
          <p:nvPr>
            <p:ph idx="1"/>
            <p:extLst>
              <p:ext uri="{D42A27DB-BD31-4B8C-83A1-F6EECF244321}">
                <p14:modId xmlns:p14="http://schemas.microsoft.com/office/powerpoint/2010/main" val="7764570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FABEABF-68D4-DD08-5A45-D97593DD1538}"/>
              </a:ext>
            </a:extLst>
          </p:cNvPr>
          <p:cNvSpPr>
            <a:spLocks noGrp="1"/>
          </p:cNvSpPr>
          <p:nvPr>
            <p:ph type="sldNum" sz="quarter" idx="12"/>
          </p:nvPr>
        </p:nvSpPr>
        <p:spPr/>
        <p:txBody>
          <a:bodyPr/>
          <a:lstStyle/>
          <a:p>
            <a:fld id="{646CE58D-CB8A-4F2F-A3E5-6C6A4829BD68}" type="slidenum">
              <a:rPr lang="en-US" smtClean="0"/>
              <a:t>28</a:t>
            </a:fld>
            <a:endParaRPr lang="en-US"/>
          </a:p>
        </p:txBody>
      </p:sp>
    </p:spTree>
    <p:extLst>
      <p:ext uri="{BB962C8B-B14F-4D97-AF65-F5344CB8AC3E}">
        <p14:creationId xmlns:p14="http://schemas.microsoft.com/office/powerpoint/2010/main" val="877266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943F0B-54A0-FB2C-D67E-2A2CE3D8C87E}"/>
              </a:ext>
            </a:extLst>
          </p:cNvPr>
          <p:cNvPicPr>
            <a:picLocks noChangeAspect="1"/>
          </p:cNvPicPr>
          <p:nvPr/>
        </p:nvPicPr>
        <p:blipFill>
          <a:blip r:embed="rId2"/>
          <a:stretch>
            <a:fillRect/>
          </a:stretch>
        </p:blipFill>
        <p:spPr>
          <a:xfrm>
            <a:off x="-83127" y="-558070"/>
            <a:ext cx="12192000" cy="6858000"/>
          </a:xfrm>
          <a:prstGeom prst="rect">
            <a:avLst/>
          </a:prstGeom>
        </p:spPr>
      </p:pic>
      <p:sp>
        <p:nvSpPr>
          <p:cNvPr id="2" name="Slide Number Placeholder 1">
            <a:extLst>
              <a:ext uri="{FF2B5EF4-FFF2-40B4-BE49-F238E27FC236}">
                <a16:creationId xmlns:a16="http://schemas.microsoft.com/office/drawing/2014/main" id="{0D933012-6186-4940-7F1C-CE2E6FF22438}"/>
              </a:ext>
            </a:extLst>
          </p:cNvPr>
          <p:cNvSpPr>
            <a:spLocks noGrp="1"/>
          </p:cNvSpPr>
          <p:nvPr>
            <p:ph type="sldNum" sz="quarter" idx="12"/>
          </p:nvPr>
        </p:nvSpPr>
        <p:spPr/>
        <p:txBody>
          <a:bodyPr/>
          <a:lstStyle/>
          <a:p>
            <a:fld id="{646CE58D-CB8A-4F2F-A3E5-6C6A4829BD68}" type="slidenum">
              <a:rPr lang="en-US" smtClean="0"/>
              <a:t>29</a:t>
            </a:fld>
            <a:endParaRPr lang="en-US"/>
          </a:p>
        </p:txBody>
      </p:sp>
    </p:spTree>
    <p:extLst>
      <p:ext uri="{BB962C8B-B14F-4D97-AF65-F5344CB8AC3E}">
        <p14:creationId xmlns:p14="http://schemas.microsoft.com/office/powerpoint/2010/main" val="63779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69EC9224-F492-4946-7A31-6A0160D1955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		    Part 1:  PLA Basics </a:t>
            </a:r>
          </a:p>
        </p:txBody>
      </p:sp>
      <p:sp>
        <p:nvSpPr>
          <p:cNvPr id="2" name="Slide Number Placeholder 1">
            <a:extLst>
              <a:ext uri="{FF2B5EF4-FFF2-40B4-BE49-F238E27FC236}">
                <a16:creationId xmlns:a16="http://schemas.microsoft.com/office/drawing/2014/main" id="{D19F2B0B-5377-07A0-DADA-2559C30ECE3A}"/>
              </a:ext>
            </a:extLst>
          </p:cNvPr>
          <p:cNvSpPr>
            <a:spLocks noGrp="1"/>
          </p:cNvSpPr>
          <p:nvPr>
            <p:ph type="sldNum" sz="quarter" idx="12"/>
          </p:nvPr>
        </p:nvSpPr>
        <p:spPr/>
        <p:txBody>
          <a:bodyPr/>
          <a:lstStyle/>
          <a:p>
            <a:fld id="{646CE58D-CB8A-4F2F-A3E5-6C6A4829BD68}" type="slidenum">
              <a:rPr lang="en-US" smtClean="0"/>
              <a:t>3</a:t>
            </a:fld>
            <a:endParaRPr lang="en-US"/>
          </a:p>
        </p:txBody>
      </p:sp>
    </p:spTree>
    <p:extLst>
      <p:ext uri="{BB962C8B-B14F-4D97-AF65-F5344CB8AC3E}">
        <p14:creationId xmlns:p14="http://schemas.microsoft.com/office/powerpoint/2010/main" val="291514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ight Triangle 3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D4939C1-935D-70E7-64BA-53ED39158EF0}"/>
              </a:ext>
            </a:extLst>
          </p:cNvPr>
          <p:cNvSpPr>
            <a:spLocks noGrp="1"/>
          </p:cNvSpPr>
          <p:nvPr>
            <p:ph type="title"/>
          </p:nvPr>
        </p:nvSpPr>
        <p:spPr>
          <a:xfrm>
            <a:off x="1006900" y="1188637"/>
            <a:ext cx="3141430" cy="4480726"/>
          </a:xfrm>
        </p:spPr>
        <p:txBody>
          <a:bodyPr>
            <a:normAutofit/>
          </a:bodyPr>
          <a:lstStyle/>
          <a:p>
            <a:r>
              <a:rPr lang="en-US" sz="5100" dirty="0"/>
              <a:t>Consult with Local Sources 		</a:t>
            </a:r>
            <a:br>
              <a:rPr lang="en-US" sz="5100" dirty="0"/>
            </a:br>
            <a:r>
              <a:rPr lang="en-US" sz="5100" dirty="0"/>
              <a:t>  </a:t>
            </a:r>
          </a:p>
        </p:txBody>
      </p:sp>
      <p:cxnSp>
        <p:nvCxnSpPr>
          <p:cNvPr id="35" name="Straight Connector 3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82B16C9-2030-E193-CAD0-CF3054E4ABDE}"/>
              </a:ext>
            </a:extLst>
          </p:cNvPr>
          <p:cNvSpPr>
            <a:spLocks noGrp="1"/>
          </p:cNvSpPr>
          <p:nvPr>
            <p:ph idx="1"/>
          </p:nvPr>
        </p:nvSpPr>
        <p:spPr>
          <a:xfrm>
            <a:off x="5138928" y="1338729"/>
            <a:ext cx="4795584" cy="4180542"/>
          </a:xfrm>
        </p:spPr>
        <p:txBody>
          <a:bodyPr anchor="ctr">
            <a:normAutofit/>
          </a:bodyPr>
          <a:lstStyle/>
          <a:p>
            <a:pPr>
              <a:buFont typeface="Wingdings" panose="05000000000000000000" pitchFamily="2" charset="2"/>
              <a:buChar char="§"/>
            </a:pPr>
            <a:r>
              <a:rPr lang="en-US" sz="2400" dirty="0"/>
              <a:t> For the most up-to-date information on state and local legislation against or in support of PLAs in your area, consult with your lobbyist.</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Your local attorney can provide information on the state and/or local procurement laws in your area</a:t>
            </a:r>
          </a:p>
        </p:txBody>
      </p:sp>
      <p:sp>
        <p:nvSpPr>
          <p:cNvPr id="2" name="Slide Number Placeholder 1">
            <a:extLst>
              <a:ext uri="{FF2B5EF4-FFF2-40B4-BE49-F238E27FC236}">
                <a16:creationId xmlns:a16="http://schemas.microsoft.com/office/drawing/2014/main" id="{06C580D2-9265-6744-AA81-08B5ED0FEA6F}"/>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646CE58D-CB8A-4F2F-A3E5-6C6A4829BD68}" type="slidenum">
              <a:rPr lang="en-US" sz="6600">
                <a:solidFill>
                  <a:srgbClr val="FFFFFF"/>
                </a:solidFill>
              </a:rPr>
              <a:pPr>
                <a:lnSpc>
                  <a:spcPct val="90000"/>
                </a:lnSpc>
                <a:spcAft>
                  <a:spcPts val="600"/>
                </a:spcAft>
              </a:pPr>
              <a:t>30</a:t>
            </a:fld>
            <a:endParaRPr lang="en-US" sz="6600">
              <a:solidFill>
                <a:srgbClr val="FFFFFF"/>
              </a:solidFill>
            </a:endParaRPr>
          </a:p>
        </p:txBody>
      </p:sp>
    </p:spTree>
    <p:extLst>
      <p:ext uri="{BB962C8B-B14F-4D97-AF65-F5344CB8AC3E}">
        <p14:creationId xmlns:p14="http://schemas.microsoft.com/office/powerpoint/2010/main" val="2791995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5A8B687-4F2C-8350-D926-08BB56C0B640}"/>
              </a:ext>
            </a:extLst>
          </p:cNvPr>
          <p:cNvSpPr>
            <a:spLocks noGrp="1"/>
          </p:cNvSpPr>
          <p:nvPr>
            <p:ph type="title"/>
          </p:nvPr>
        </p:nvSpPr>
        <p:spPr>
          <a:xfrm>
            <a:off x="336550" y="2920878"/>
            <a:ext cx="7302499" cy="2992576"/>
          </a:xfrm>
        </p:spPr>
        <p:txBody>
          <a:bodyPr vert="horz" lIns="91440" tIns="45720" rIns="91440" bIns="45720" rtlCol="0" anchor="t">
            <a:normAutofit fontScale="90000"/>
          </a:bodyPr>
          <a:lstStyle/>
          <a:p>
            <a:r>
              <a:rPr lang="en-US" sz="4800" dirty="0">
                <a:solidFill>
                  <a:srgbClr val="FFFFFF"/>
                </a:solidFill>
              </a:rPr>
              <a:t>	       Questions? </a:t>
            </a:r>
            <a:br>
              <a:rPr lang="en-US" sz="4800" dirty="0">
                <a:solidFill>
                  <a:srgbClr val="FFFFFF"/>
                </a:solidFill>
              </a:rPr>
            </a:br>
            <a:br>
              <a:rPr lang="en-US" sz="4800" dirty="0">
                <a:solidFill>
                  <a:srgbClr val="FFFFFF"/>
                </a:solidFill>
              </a:rPr>
            </a:br>
            <a:r>
              <a:rPr lang="en-US" sz="4800" dirty="0">
                <a:solidFill>
                  <a:srgbClr val="FFFFFF"/>
                </a:solidFill>
              </a:rPr>
              <a:t>You may send your questions to </a:t>
            </a:r>
            <a:r>
              <a:rPr lang="en-US" sz="4800" dirty="0">
                <a:solidFill>
                  <a:srgbClr val="FFFFFF"/>
                </a:solidFill>
                <a:hlinkClick r:id="rId2"/>
              </a:rPr>
              <a:t>liznadeau@gmail.com</a:t>
            </a:r>
            <a:r>
              <a:rPr lang="en-US" sz="4800" dirty="0">
                <a:solidFill>
                  <a:srgbClr val="FFFFFF"/>
                </a:solidFill>
              </a:rPr>
              <a:t>  or </a:t>
            </a:r>
            <a:r>
              <a:rPr lang="en-US" sz="4800" dirty="0">
                <a:solidFill>
                  <a:srgbClr val="FFFFFF"/>
                </a:solidFill>
                <a:hlinkClick r:id="rId3"/>
              </a:rPr>
              <a:t>gcollins@felhaber.com</a:t>
            </a:r>
            <a:r>
              <a:rPr lang="en-US" sz="4800" dirty="0">
                <a:solidFill>
                  <a:srgbClr val="FFFFFF"/>
                </a:solidFill>
              </a:rPr>
              <a:t> </a:t>
            </a:r>
          </a:p>
        </p:txBody>
      </p:sp>
      <p:pic>
        <p:nvPicPr>
          <p:cNvPr id="9" name="Picture 8" descr="Sticky notes with question marks">
            <a:extLst>
              <a:ext uri="{FF2B5EF4-FFF2-40B4-BE49-F238E27FC236}">
                <a16:creationId xmlns:a16="http://schemas.microsoft.com/office/drawing/2014/main" id="{B75F3D7E-A4CF-7A82-1CC2-F0290C091658}"/>
              </a:ext>
            </a:extLst>
          </p:cNvPr>
          <p:cNvPicPr>
            <a:picLocks noChangeAspect="1"/>
          </p:cNvPicPr>
          <p:nvPr/>
        </p:nvPicPr>
        <p:blipFill rotWithShape="1">
          <a:blip r:embed="rId4"/>
          <a:srcRect l="31269" r="28826" b="-1"/>
          <a:stretch/>
        </p:blipFill>
        <p:spPr>
          <a:xfrm>
            <a:off x="8104092" y="10"/>
            <a:ext cx="4099858" cy="6857990"/>
          </a:xfrm>
          <a:prstGeom prst="rect">
            <a:avLst/>
          </a:prstGeom>
        </p:spPr>
      </p:pic>
      <p:sp>
        <p:nvSpPr>
          <p:cNvPr id="4" name="Slide Number Placeholder 3">
            <a:extLst>
              <a:ext uri="{FF2B5EF4-FFF2-40B4-BE49-F238E27FC236}">
                <a16:creationId xmlns:a16="http://schemas.microsoft.com/office/drawing/2014/main" id="{01C72C6A-BB3C-3F3B-4095-82572F67388A}"/>
              </a:ext>
            </a:extLst>
          </p:cNvPr>
          <p:cNvSpPr>
            <a:spLocks noGrp="1"/>
          </p:cNvSpPr>
          <p:nvPr>
            <p:ph type="sldNum" sz="quarter" idx="12"/>
          </p:nvPr>
        </p:nvSpPr>
        <p:spPr>
          <a:xfrm>
            <a:off x="11704320" y="6455664"/>
            <a:ext cx="448056" cy="365760"/>
          </a:xfrm>
        </p:spPr>
        <p:txBody>
          <a:bodyPr vert="horz" lIns="91440" tIns="45720" rIns="91440" bIns="45720" rtlCol="0" anchor="ctr">
            <a:normAutofit/>
          </a:bodyPr>
          <a:lstStyle/>
          <a:p>
            <a:pPr>
              <a:spcAft>
                <a:spcPts val="600"/>
              </a:spcAft>
              <a:defRPr/>
            </a:pPr>
            <a:fld id="{646CE58D-CB8A-4F2F-A3E5-6C6A4829BD68}" type="slidenum">
              <a:rPr lang="en-US" sz="1100">
                <a:solidFill>
                  <a:srgbClr val="FFFFFF"/>
                </a:solidFill>
                <a:latin typeface="Calibri" panose="020F0502020204030204"/>
              </a:rPr>
              <a:pPr>
                <a:spcAft>
                  <a:spcPts val="600"/>
                </a:spcAft>
                <a:defRPr/>
              </a:pPr>
              <a:t>31</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3136860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8D6717-A6D2-1F19-7EE2-DDB550EE4E0C}"/>
              </a:ext>
            </a:extLst>
          </p:cNvPr>
          <p:cNvSpPr>
            <a:spLocks noGrp="1"/>
          </p:cNvSpPr>
          <p:nvPr>
            <p:ph type="ctrTitle" idx="4294967295"/>
          </p:nvPr>
        </p:nvSpPr>
        <p:spPr>
          <a:xfrm>
            <a:off x="583364" y="950238"/>
            <a:ext cx="6596245" cy="3268520"/>
          </a:xfrm>
        </p:spPr>
        <p:txBody>
          <a:bodyPr vert="horz" lIns="91440" tIns="45720" rIns="91440" bIns="45720" rtlCol="0" anchor="b">
            <a:normAutofit/>
          </a:bodyPr>
          <a:lstStyle/>
          <a:p>
            <a:pPr algn="r"/>
            <a:r>
              <a:rPr lang="en-US" sz="4800" kern="1200" dirty="0">
                <a:solidFill>
                  <a:srgbClr val="FFFFFF"/>
                </a:solidFill>
                <a:latin typeface="+mj-lt"/>
                <a:ea typeface="+mj-ea"/>
                <a:cs typeface="+mj-cs"/>
              </a:rPr>
              <a:t>Resources </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940DBBD-BAE2-2793-03F9-7BC1477DCDE9}"/>
              </a:ext>
            </a:extLst>
          </p:cNvPr>
          <p:cNvSpPr>
            <a:spLocks noGrp="1"/>
          </p:cNvSpPr>
          <p:nvPr>
            <p:ph type="sldNum" sz="quarter" idx="12"/>
          </p:nvPr>
        </p:nvSpPr>
        <p:spPr/>
        <p:txBody>
          <a:bodyPr/>
          <a:lstStyle/>
          <a:p>
            <a:fld id="{646CE58D-CB8A-4F2F-A3E5-6C6A4829BD68}" type="slidenum">
              <a:rPr lang="en-US" smtClean="0"/>
              <a:t>32</a:t>
            </a:fld>
            <a:endParaRPr lang="en-US"/>
          </a:p>
        </p:txBody>
      </p:sp>
    </p:spTree>
    <p:extLst>
      <p:ext uri="{BB962C8B-B14F-4D97-AF65-F5344CB8AC3E}">
        <p14:creationId xmlns:p14="http://schemas.microsoft.com/office/powerpoint/2010/main" val="400841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A0324-831A-7946-AEE6-8CB9ABF60DA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 Obama and Biden Executive Orders on PLAs</a:t>
            </a:r>
          </a:p>
        </p:txBody>
      </p:sp>
      <p:sp>
        <p:nvSpPr>
          <p:cNvPr id="3" name="Content Placeholder 2">
            <a:extLst>
              <a:ext uri="{FF2B5EF4-FFF2-40B4-BE49-F238E27FC236}">
                <a16:creationId xmlns:a16="http://schemas.microsoft.com/office/drawing/2014/main" id="{198631CA-6CD3-319F-A529-7820B7914C8D}"/>
              </a:ext>
            </a:extLst>
          </p:cNvPr>
          <p:cNvSpPr>
            <a:spLocks noGrp="1"/>
          </p:cNvSpPr>
          <p:nvPr>
            <p:ph idx="1"/>
          </p:nvPr>
        </p:nvSpPr>
        <p:spPr>
          <a:xfrm>
            <a:off x="1371599" y="2318197"/>
            <a:ext cx="9724031" cy="3683358"/>
          </a:xfrm>
        </p:spPr>
        <p:txBody>
          <a:bodyPr anchor="ctr">
            <a:normAutofit lnSpcReduction="10000"/>
          </a:bodyPr>
          <a:lstStyle/>
          <a:p>
            <a:pPr>
              <a:buFont typeface="Wingdings" panose="05000000000000000000" pitchFamily="2" charset="2"/>
              <a:buChar char="§"/>
            </a:pPr>
            <a:r>
              <a:rPr lang="en-US" sz="2000" dirty="0"/>
              <a:t>Executive Order 13502, Use of Project Labor Agreements for Federal Construction,” 74 Fed. Reg. 33953 (July 14, 2009)</a:t>
            </a:r>
          </a:p>
          <a:p>
            <a:pPr marL="0" indent="0">
              <a:buNone/>
            </a:pPr>
            <a:endParaRPr lang="en-US" sz="2000" dirty="0"/>
          </a:p>
          <a:p>
            <a:pPr marL="457200" lvl="1" indent="0">
              <a:buNone/>
            </a:pPr>
            <a:r>
              <a:rPr lang="en-US" sz="2000" dirty="0"/>
              <a:t>	</a:t>
            </a:r>
            <a:r>
              <a:rPr lang="en-US" sz="2000" dirty="0">
                <a:hlinkClick r:id="rId2"/>
              </a:rPr>
              <a:t>https://www.federalregister.gov/documents/2009/02/11/E9-3113/use-of-</a:t>
            </a:r>
            <a:r>
              <a:rPr lang="en-US" sz="2000" dirty="0"/>
              <a:t>	project-labor-agreements-for-federal-construction-projects</a:t>
            </a:r>
          </a:p>
          <a:p>
            <a:endParaRPr lang="en-US" sz="2000" dirty="0"/>
          </a:p>
          <a:p>
            <a:pPr>
              <a:buFont typeface="Wingdings" panose="05000000000000000000" pitchFamily="2" charset="2"/>
              <a:buChar char="§"/>
            </a:pPr>
            <a:r>
              <a:rPr lang="en-US" sz="2000" dirty="0"/>
              <a:t>Executive Order 14063, Use of Project Labor Agreements for Federal Construction Projects, (87 </a:t>
            </a:r>
            <a:r>
              <a:rPr lang="en-US" sz="2000" dirty="0" err="1"/>
              <a:t>Fed.Reg</a:t>
            </a:r>
            <a:r>
              <a:rPr lang="en-US" sz="2000" dirty="0"/>
              <a:t>. 7363, February 9, 2022)</a:t>
            </a:r>
          </a:p>
          <a:p>
            <a:endParaRPr lang="en-US" sz="2000" dirty="0"/>
          </a:p>
          <a:p>
            <a:pPr marL="457200" lvl="1" indent="0">
              <a:buNone/>
            </a:pPr>
            <a:r>
              <a:rPr lang="en-US" sz="2000" dirty="0"/>
              <a:t>	</a:t>
            </a:r>
            <a:r>
              <a:rPr lang="en-US" sz="2000" dirty="0">
                <a:hlinkClick r:id="rId3"/>
              </a:rPr>
              <a:t>https://www.federalregister.gov/documents/2022/02/09/2022-02869/use-of-</a:t>
            </a:r>
            <a:r>
              <a:rPr lang="en-US" sz="2000" dirty="0"/>
              <a:t>	project-labor-agreements-for-federal-construction-projects</a:t>
            </a:r>
          </a:p>
          <a:p>
            <a:endParaRPr lang="en-US" sz="2000" dirty="0"/>
          </a:p>
        </p:txBody>
      </p:sp>
      <p:sp>
        <p:nvSpPr>
          <p:cNvPr id="4" name="Slide Number Placeholder 3">
            <a:extLst>
              <a:ext uri="{FF2B5EF4-FFF2-40B4-BE49-F238E27FC236}">
                <a16:creationId xmlns:a16="http://schemas.microsoft.com/office/drawing/2014/main" id="{1D32931C-3947-E6B4-1733-BC5D66372404}"/>
              </a:ext>
            </a:extLst>
          </p:cNvPr>
          <p:cNvSpPr>
            <a:spLocks noGrp="1"/>
          </p:cNvSpPr>
          <p:nvPr>
            <p:ph type="sldNum" sz="quarter" idx="12"/>
          </p:nvPr>
        </p:nvSpPr>
        <p:spPr>
          <a:xfrm>
            <a:off x="11704320" y="6455431"/>
            <a:ext cx="445913" cy="365125"/>
          </a:xfrm>
        </p:spPr>
        <p:txBody>
          <a:bodyPr>
            <a:normAutofit/>
          </a:bodyPr>
          <a:lstStyle/>
          <a:p>
            <a:pPr>
              <a:spcAft>
                <a:spcPts val="600"/>
              </a:spcAft>
            </a:pPr>
            <a:fld id="{646CE58D-CB8A-4F2F-A3E5-6C6A4829BD68}" type="slidenum">
              <a:rPr lang="en-US" sz="1100">
                <a:solidFill>
                  <a:schemeClr val="tx1">
                    <a:lumMod val="50000"/>
                    <a:lumOff val="50000"/>
                  </a:schemeClr>
                </a:solidFill>
              </a:rPr>
              <a:pPr>
                <a:spcAft>
                  <a:spcPts val="600"/>
                </a:spcAft>
              </a:pPr>
              <a:t>33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039721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93BC8-C259-1009-F934-706EA9C37E8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		  U.S. Department of Labor</a:t>
            </a:r>
          </a:p>
        </p:txBody>
      </p:sp>
      <p:sp>
        <p:nvSpPr>
          <p:cNvPr id="3" name="Content Placeholder 2">
            <a:extLst>
              <a:ext uri="{FF2B5EF4-FFF2-40B4-BE49-F238E27FC236}">
                <a16:creationId xmlns:a16="http://schemas.microsoft.com/office/drawing/2014/main" id="{76CCA8F8-A265-6894-20F1-2FBEF234506D}"/>
              </a:ext>
            </a:extLst>
          </p:cNvPr>
          <p:cNvSpPr>
            <a:spLocks noGrp="1"/>
          </p:cNvSpPr>
          <p:nvPr>
            <p:ph idx="1"/>
          </p:nvPr>
        </p:nvSpPr>
        <p:spPr>
          <a:xfrm>
            <a:off x="1371599" y="2318197"/>
            <a:ext cx="9724031" cy="3683358"/>
          </a:xfrm>
        </p:spPr>
        <p:txBody>
          <a:bodyPr anchor="ctr">
            <a:normAutofit/>
          </a:bodyPr>
          <a:lstStyle/>
          <a:p>
            <a:pPr>
              <a:buFont typeface="Wingdings" panose="05000000000000000000" pitchFamily="2" charset="2"/>
              <a:buChar char="§"/>
            </a:pPr>
            <a:r>
              <a:rPr lang="en-US" dirty="0"/>
              <a:t>Project Labor Agreement Resource Guide: Project Labor, Community Workforce, and Community Benefits Agreements Resource Guide</a:t>
            </a:r>
          </a:p>
          <a:p>
            <a:pPr>
              <a:buFont typeface="Wingdings" panose="05000000000000000000" pitchFamily="2" charset="2"/>
              <a:buChar char="§"/>
            </a:pPr>
            <a:endParaRPr lang="en-US" sz="2000" dirty="0"/>
          </a:p>
          <a:p>
            <a:pPr lvl="1">
              <a:buFont typeface="Wingdings" panose="05000000000000000000" pitchFamily="2" charset="2"/>
              <a:buChar char="§"/>
            </a:pPr>
            <a:r>
              <a:rPr lang="en-US" sz="2000" dirty="0"/>
              <a:t>https://www.dol.gov/general/good-jobs/project-labor-agreement-resource-guide</a:t>
            </a:r>
          </a:p>
        </p:txBody>
      </p:sp>
      <p:sp>
        <p:nvSpPr>
          <p:cNvPr id="4" name="Slide Number Placeholder 3">
            <a:extLst>
              <a:ext uri="{FF2B5EF4-FFF2-40B4-BE49-F238E27FC236}">
                <a16:creationId xmlns:a16="http://schemas.microsoft.com/office/drawing/2014/main" id="{1AF7FF1A-09C3-6DD6-6BC9-6C0D245E6150}"/>
              </a:ext>
            </a:extLst>
          </p:cNvPr>
          <p:cNvSpPr>
            <a:spLocks noGrp="1"/>
          </p:cNvSpPr>
          <p:nvPr>
            <p:ph type="sldNum" sz="quarter" idx="12"/>
          </p:nvPr>
        </p:nvSpPr>
        <p:spPr>
          <a:xfrm>
            <a:off x="11704320" y="6455431"/>
            <a:ext cx="445913" cy="365125"/>
          </a:xfrm>
        </p:spPr>
        <p:txBody>
          <a:bodyPr>
            <a:normAutofit/>
          </a:bodyPr>
          <a:lstStyle/>
          <a:p>
            <a:pPr>
              <a:spcAft>
                <a:spcPts val="600"/>
              </a:spcAft>
            </a:pPr>
            <a:fld id="{646CE58D-CB8A-4F2F-A3E5-6C6A4829BD68}" type="slidenum">
              <a:rPr lang="en-US" sz="1100">
                <a:solidFill>
                  <a:schemeClr val="tx1">
                    <a:lumMod val="50000"/>
                    <a:lumOff val="50000"/>
                  </a:schemeClr>
                </a:solidFill>
              </a:rPr>
              <a:pPr>
                <a:spcAft>
                  <a:spcPts val="600"/>
                </a:spcAft>
              </a:pPr>
              <a:t>34</a:t>
            </a:fld>
            <a:endParaRPr lang="en-US" sz="1100">
              <a:solidFill>
                <a:schemeClr val="tx1">
                  <a:lumMod val="50000"/>
                  <a:lumOff val="50000"/>
                </a:schemeClr>
              </a:solidFill>
            </a:endParaRPr>
          </a:p>
        </p:txBody>
      </p:sp>
    </p:spTree>
    <p:extLst>
      <p:ext uri="{BB962C8B-B14F-4D97-AF65-F5344CB8AC3E}">
        <p14:creationId xmlns:p14="http://schemas.microsoft.com/office/powerpoint/2010/main" val="120202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01216-1109-550C-72F9-32C872F2201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	What is a Project Labor Agreement?</a:t>
            </a:r>
          </a:p>
        </p:txBody>
      </p:sp>
      <p:sp>
        <p:nvSpPr>
          <p:cNvPr id="3" name="Content Placeholder 2">
            <a:extLst>
              <a:ext uri="{FF2B5EF4-FFF2-40B4-BE49-F238E27FC236}">
                <a16:creationId xmlns:a16="http://schemas.microsoft.com/office/drawing/2014/main" id="{F24023F6-892F-06B9-9D05-02BF0C28F486}"/>
              </a:ext>
            </a:extLst>
          </p:cNvPr>
          <p:cNvSpPr>
            <a:spLocks noGrp="1"/>
          </p:cNvSpPr>
          <p:nvPr>
            <p:ph idx="1"/>
          </p:nvPr>
        </p:nvSpPr>
        <p:spPr>
          <a:xfrm>
            <a:off x="1371599" y="2318196"/>
            <a:ext cx="9724031" cy="4713393"/>
          </a:xfrm>
        </p:spPr>
        <p:txBody>
          <a:bodyPr anchor="ctr">
            <a:normAutofit fontScale="92500" lnSpcReduction="10000"/>
          </a:bodyPr>
          <a:lstStyle/>
          <a:p>
            <a:pPr>
              <a:buFont typeface="Wingdings" panose="05000000000000000000" pitchFamily="2" charset="2"/>
              <a:buChar char="§"/>
            </a:pPr>
            <a:endParaRPr lang="en-US" sz="2400" dirty="0"/>
          </a:p>
          <a:p>
            <a:pPr>
              <a:buFont typeface="Wingdings" panose="05000000000000000000" pitchFamily="2" charset="2"/>
              <a:buChar char="§"/>
            </a:pPr>
            <a:r>
              <a:rPr lang="en-US" sz="2400" dirty="0"/>
              <a:t>A PLA is a comprehensive “pre-hire” collective bargaining agreement that applies to one or more construction project(s) for the entire length of the project(s).</a:t>
            </a:r>
          </a:p>
          <a:p>
            <a:pPr marL="0" indent="0">
              <a:buNone/>
            </a:pPr>
            <a:endParaRPr lang="en-US" sz="2400" dirty="0"/>
          </a:p>
          <a:p>
            <a:pPr>
              <a:buFont typeface="Wingdings" panose="05000000000000000000" pitchFamily="2" charset="2"/>
              <a:buChar char="§"/>
            </a:pPr>
            <a:r>
              <a:rPr lang="en-US" sz="2400" dirty="0"/>
              <a:t>PLAs commonly incorporate the CBAs of the local unions. </a:t>
            </a:r>
          </a:p>
          <a:p>
            <a:pPr marL="0" indent="0">
              <a:buNone/>
            </a:pPr>
            <a:endParaRPr lang="en-US" sz="2400" dirty="0"/>
          </a:p>
          <a:p>
            <a:pPr>
              <a:buFont typeface="Wingdings" panose="05000000000000000000" pitchFamily="2" charset="2"/>
              <a:buChar char="§"/>
            </a:pPr>
            <a:r>
              <a:rPr lang="en-US" sz="2400" dirty="0"/>
              <a:t>PLAs are project-specific.   </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Private and public projects (federal, state, and local)</a:t>
            </a:r>
          </a:p>
          <a:p>
            <a:pPr marL="0" indent="0">
              <a:buNone/>
            </a:pPr>
            <a:endParaRPr lang="en-US" sz="2400" dirty="0"/>
          </a:p>
          <a:p>
            <a:pPr>
              <a:buFont typeface="Wingdings" panose="05000000000000000000" pitchFamily="2" charset="2"/>
              <a:buChar char="§"/>
            </a:pPr>
            <a:r>
              <a:rPr lang="en-US" sz="2400" dirty="0"/>
              <a:t>Local Building Trades Councils often negotiate PLAs on behalf of local affiliates based on models produced by NABTU. </a:t>
            </a:r>
          </a:p>
          <a:p>
            <a:pPr marL="0" indent="0">
              <a:buNone/>
            </a:pPr>
            <a:endParaRPr lang="en-US" sz="2000" dirty="0"/>
          </a:p>
          <a:p>
            <a:pPr>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38F0838E-247B-E25C-4E5B-DCB906699349}"/>
              </a:ext>
            </a:extLst>
          </p:cNvPr>
          <p:cNvSpPr>
            <a:spLocks noGrp="1"/>
          </p:cNvSpPr>
          <p:nvPr>
            <p:ph type="sldNum" sz="quarter" idx="12"/>
          </p:nvPr>
        </p:nvSpPr>
        <p:spPr/>
        <p:txBody>
          <a:bodyPr/>
          <a:lstStyle/>
          <a:p>
            <a:fld id="{646CE58D-CB8A-4F2F-A3E5-6C6A4829BD68}" type="slidenum">
              <a:rPr lang="en-US" smtClean="0"/>
              <a:t>4</a:t>
            </a:fld>
            <a:endParaRPr lang="en-US"/>
          </a:p>
        </p:txBody>
      </p:sp>
    </p:spTree>
    <p:extLst>
      <p:ext uri="{BB962C8B-B14F-4D97-AF65-F5344CB8AC3E}">
        <p14:creationId xmlns:p14="http://schemas.microsoft.com/office/powerpoint/2010/main" val="23704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FF294-A574-7D64-134D-E4B7F79BBC3C}"/>
              </a:ext>
            </a:extLst>
          </p:cNvPr>
          <p:cNvSpPr>
            <a:spLocks noGrp="1"/>
          </p:cNvSpPr>
          <p:nvPr>
            <p:ph type="title"/>
          </p:nvPr>
        </p:nvSpPr>
        <p:spPr>
          <a:xfrm>
            <a:off x="1127760" y="4212709"/>
            <a:ext cx="8232296" cy="1337699"/>
          </a:xfrm>
        </p:spPr>
        <p:txBody>
          <a:bodyPr anchor="b">
            <a:normAutofit/>
          </a:bodyPr>
          <a:lstStyle/>
          <a:p>
            <a:r>
              <a:rPr lang="en-US" sz="6000" dirty="0"/>
              <a:t>	Pre-Hire Agreements</a:t>
            </a:r>
          </a:p>
        </p:txBody>
      </p:sp>
      <p:pic>
        <p:nvPicPr>
          <p:cNvPr id="4" name="Picture 3">
            <a:extLst>
              <a:ext uri="{FF2B5EF4-FFF2-40B4-BE49-F238E27FC236}">
                <a16:creationId xmlns:a16="http://schemas.microsoft.com/office/drawing/2014/main" id="{5FFFBEFE-D30C-3A0C-8717-A331F4265DA8}"/>
              </a:ext>
            </a:extLst>
          </p:cNvPr>
          <p:cNvPicPr>
            <a:picLocks noChangeAspect="1"/>
          </p:cNvPicPr>
          <p:nvPr/>
        </p:nvPicPr>
        <p:blipFill>
          <a:blip r:embed="rId2"/>
          <a:stretch>
            <a:fillRect/>
          </a:stretch>
        </p:blipFill>
        <p:spPr>
          <a:xfrm>
            <a:off x="1191373" y="1107907"/>
            <a:ext cx="2799692" cy="2799692"/>
          </a:xfrm>
          <a:prstGeom prst="rect">
            <a:avLst/>
          </a:prstGeom>
        </p:spPr>
      </p:pic>
      <p:sp>
        <p:nvSpPr>
          <p:cNvPr id="3" name="Content Placeholder 2">
            <a:extLst>
              <a:ext uri="{FF2B5EF4-FFF2-40B4-BE49-F238E27FC236}">
                <a16:creationId xmlns:a16="http://schemas.microsoft.com/office/drawing/2014/main" id="{7B8D4623-FE90-D18B-8642-468349786796}"/>
              </a:ext>
            </a:extLst>
          </p:cNvPr>
          <p:cNvSpPr>
            <a:spLocks noGrp="1"/>
          </p:cNvSpPr>
          <p:nvPr>
            <p:ph idx="1"/>
          </p:nvPr>
        </p:nvSpPr>
        <p:spPr>
          <a:xfrm>
            <a:off x="4654294" y="1107907"/>
            <a:ext cx="6436341" cy="2799692"/>
          </a:xfrm>
        </p:spPr>
        <p:txBody>
          <a:bodyPr anchor="ctr">
            <a:normAutofit lnSpcReduction="10000"/>
          </a:bodyPr>
          <a:lstStyle/>
          <a:p>
            <a:pPr>
              <a:buFont typeface="Wingdings" panose="05000000000000000000" pitchFamily="2" charset="2"/>
              <a:buChar char="§"/>
            </a:pPr>
            <a:r>
              <a:rPr lang="en-US" sz="2400" dirty="0"/>
              <a:t>Since PLAs are 8(f) “pre-hire” agreements under the National Labor Relations Act (NLRA), a  showing of majority support is not required</a:t>
            </a:r>
          </a:p>
          <a:p>
            <a:endParaRPr lang="en-US" sz="2400" dirty="0"/>
          </a:p>
          <a:p>
            <a:pPr>
              <a:buFont typeface="Wingdings" panose="05000000000000000000" pitchFamily="2" charset="2"/>
              <a:buChar char="§"/>
            </a:pPr>
            <a:r>
              <a:rPr lang="en-US" sz="2400" dirty="0"/>
              <a:t>Section 8(f) authorizes “pre-hire” CBAs in the construction industry, as an exception to Section 9(a), which requires a showing of majority support among employees.</a:t>
            </a:r>
          </a:p>
          <a:p>
            <a:endParaRPr lang="en-US" sz="2000" dirty="0"/>
          </a:p>
        </p:txBody>
      </p:sp>
      <p:sp>
        <p:nvSpPr>
          <p:cNvPr id="5" name="Slide Number Placeholder 4">
            <a:extLst>
              <a:ext uri="{FF2B5EF4-FFF2-40B4-BE49-F238E27FC236}">
                <a16:creationId xmlns:a16="http://schemas.microsoft.com/office/drawing/2014/main" id="{9AD871DA-0094-7F0A-4467-0E0B98E39AA1}"/>
              </a:ext>
            </a:extLst>
          </p:cNvPr>
          <p:cNvSpPr>
            <a:spLocks noGrp="1"/>
          </p:cNvSpPr>
          <p:nvPr>
            <p:ph type="sldNum" sz="quarter" idx="12"/>
          </p:nvPr>
        </p:nvSpPr>
        <p:spPr/>
        <p:txBody>
          <a:bodyPr/>
          <a:lstStyle/>
          <a:p>
            <a:fld id="{646CE58D-CB8A-4F2F-A3E5-6C6A4829BD68}" type="slidenum">
              <a:rPr lang="en-US" smtClean="0"/>
              <a:t>5</a:t>
            </a:fld>
            <a:endParaRPr lang="en-US"/>
          </a:p>
        </p:txBody>
      </p:sp>
    </p:spTree>
    <p:extLst>
      <p:ext uri="{BB962C8B-B14F-4D97-AF65-F5344CB8AC3E}">
        <p14:creationId xmlns:p14="http://schemas.microsoft.com/office/powerpoint/2010/main" val="274620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2">
            <a:extLst>
              <a:ext uri="{FF2B5EF4-FFF2-40B4-BE49-F238E27FC236}">
                <a16:creationId xmlns:a16="http://schemas.microsoft.com/office/drawing/2014/main" id="{151F3819-4351-4730-8E02-40BF286E0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7DAE5130-F148-4C5A-A6CB-48165DC76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1AAC8B-7B15-451F-E3A7-5BF36AE1D153}"/>
              </a:ext>
            </a:extLst>
          </p:cNvPr>
          <p:cNvSpPr>
            <a:spLocks noGrp="1"/>
          </p:cNvSpPr>
          <p:nvPr>
            <p:ph type="title"/>
          </p:nvPr>
        </p:nvSpPr>
        <p:spPr>
          <a:xfrm>
            <a:off x="5129559" y="46182"/>
            <a:ext cx="6564574" cy="1330518"/>
          </a:xfrm>
        </p:spPr>
        <p:txBody>
          <a:bodyPr>
            <a:normAutofit/>
          </a:bodyPr>
          <a:lstStyle/>
          <a:p>
            <a:r>
              <a:rPr lang="en-US" dirty="0"/>
              <a:t>  ABC’s Challenges to PLAs</a:t>
            </a:r>
          </a:p>
        </p:txBody>
      </p:sp>
      <p:pic>
        <p:nvPicPr>
          <p:cNvPr id="7" name="Picture 6">
            <a:extLst>
              <a:ext uri="{FF2B5EF4-FFF2-40B4-BE49-F238E27FC236}">
                <a16:creationId xmlns:a16="http://schemas.microsoft.com/office/drawing/2014/main" id="{CC9A0A4B-2396-47FC-2926-D40941EEF78B}"/>
              </a:ext>
            </a:extLst>
          </p:cNvPr>
          <p:cNvPicPr>
            <a:picLocks noChangeAspect="1"/>
          </p:cNvPicPr>
          <p:nvPr/>
        </p:nvPicPr>
        <p:blipFill rotWithShape="1">
          <a:blip r:embed="rId2"/>
          <a:srcRect l="43672" r="-1" b="-1"/>
          <a:stretch/>
        </p:blipFill>
        <p:spPr>
          <a:xfrm>
            <a:off x="-8" y="3429008"/>
            <a:ext cx="4038600" cy="3428999"/>
          </a:xfrm>
          <a:custGeom>
            <a:avLst/>
            <a:gdLst/>
            <a:ahLst/>
            <a:cxnLst/>
            <a:rect l="l" t="t" r="r" b="b"/>
            <a:pathLst>
              <a:path w="4038600" h="3428999">
                <a:moveTo>
                  <a:pt x="0" y="0"/>
                </a:moveTo>
                <a:lnTo>
                  <a:pt x="3832764" y="0"/>
                </a:lnTo>
                <a:lnTo>
                  <a:pt x="3833410" y="4411"/>
                </a:lnTo>
                <a:cubicBezTo>
                  <a:pt x="3834310" y="12542"/>
                  <a:pt x="3834933" y="20617"/>
                  <a:pt x="3835321" y="28434"/>
                </a:cubicBezTo>
                <a:cubicBezTo>
                  <a:pt x="3843020" y="30350"/>
                  <a:pt x="3840588" y="61692"/>
                  <a:pt x="3852266" y="50998"/>
                </a:cubicBezTo>
                <a:cubicBezTo>
                  <a:pt x="3853153" y="61314"/>
                  <a:pt x="3849223" y="70391"/>
                  <a:pt x="3856614" y="62023"/>
                </a:cubicBezTo>
                <a:cubicBezTo>
                  <a:pt x="3857136" y="65272"/>
                  <a:pt x="3858208" y="66796"/>
                  <a:pt x="3859557" y="67517"/>
                </a:cubicBezTo>
                <a:lnTo>
                  <a:pt x="3860141" y="67604"/>
                </a:lnTo>
                <a:lnTo>
                  <a:pt x="3861913" y="90672"/>
                </a:lnTo>
                <a:lnTo>
                  <a:pt x="3863084" y="93141"/>
                </a:lnTo>
                <a:cubicBezTo>
                  <a:pt x="3863070" y="98407"/>
                  <a:pt x="3863057" y="103672"/>
                  <a:pt x="3863043" y="108938"/>
                </a:cubicBezTo>
                <a:lnTo>
                  <a:pt x="3863660" y="116693"/>
                </a:lnTo>
                <a:lnTo>
                  <a:pt x="3862518" y="119721"/>
                </a:lnTo>
                <a:cubicBezTo>
                  <a:pt x="3862017" y="122528"/>
                  <a:pt x="3862239" y="125949"/>
                  <a:pt x="3864097" y="130743"/>
                </a:cubicBezTo>
                <a:lnTo>
                  <a:pt x="3864775" y="131693"/>
                </a:lnTo>
                <a:lnTo>
                  <a:pt x="3864231" y="141960"/>
                </a:lnTo>
                <a:cubicBezTo>
                  <a:pt x="3863734" y="145469"/>
                  <a:pt x="3862886" y="148837"/>
                  <a:pt x="3861543" y="151981"/>
                </a:cubicBezTo>
                <a:cubicBezTo>
                  <a:pt x="3876816" y="176028"/>
                  <a:pt x="3873891" y="209754"/>
                  <a:pt x="3881956" y="241275"/>
                </a:cubicBezTo>
                <a:cubicBezTo>
                  <a:pt x="3880805" y="282291"/>
                  <a:pt x="3871108" y="290637"/>
                  <a:pt x="3883245" y="317540"/>
                </a:cubicBezTo>
                <a:cubicBezTo>
                  <a:pt x="3887431" y="330343"/>
                  <a:pt x="3884915" y="349601"/>
                  <a:pt x="3894824" y="382132"/>
                </a:cubicBezTo>
                <a:cubicBezTo>
                  <a:pt x="3902184" y="412768"/>
                  <a:pt x="3905028" y="440981"/>
                  <a:pt x="3912029" y="468465"/>
                </a:cubicBezTo>
                <a:cubicBezTo>
                  <a:pt x="3918870" y="501219"/>
                  <a:pt x="3919171" y="493504"/>
                  <a:pt x="3923563" y="512872"/>
                </a:cubicBezTo>
                <a:cubicBezTo>
                  <a:pt x="3925161" y="516259"/>
                  <a:pt x="3933257" y="548851"/>
                  <a:pt x="3935302" y="551780"/>
                </a:cubicBezTo>
                <a:cubicBezTo>
                  <a:pt x="3940193" y="569420"/>
                  <a:pt x="3948108" y="591435"/>
                  <a:pt x="3952908" y="618713"/>
                </a:cubicBezTo>
                <a:cubicBezTo>
                  <a:pt x="3949597" y="640336"/>
                  <a:pt x="3968857" y="662091"/>
                  <a:pt x="3964097" y="689135"/>
                </a:cubicBezTo>
                <a:cubicBezTo>
                  <a:pt x="3963409" y="698730"/>
                  <a:pt x="3967777" y="726290"/>
                  <a:pt x="3972561" y="730194"/>
                </a:cubicBezTo>
                <a:cubicBezTo>
                  <a:pt x="3974287" y="735671"/>
                  <a:pt x="3973869" y="742863"/>
                  <a:pt x="3978553" y="744105"/>
                </a:cubicBezTo>
                <a:cubicBezTo>
                  <a:pt x="3984369" y="746793"/>
                  <a:pt x="3979392" y="769550"/>
                  <a:pt x="3985056" y="764665"/>
                </a:cubicBezTo>
                <a:cubicBezTo>
                  <a:pt x="3981721" y="780759"/>
                  <a:pt x="3994221" y="788526"/>
                  <a:pt x="3998681" y="799644"/>
                </a:cubicBezTo>
                <a:cubicBezTo>
                  <a:pt x="3996807" y="806167"/>
                  <a:pt x="3999133" y="812044"/>
                  <a:pt x="4002586" y="819512"/>
                </a:cubicBezTo>
                <a:lnTo>
                  <a:pt x="4007152" y="829775"/>
                </a:lnTo>
                <a:cubicBezTo>
                  <a:pt x="4007290" y="831346"/>
                  <a:pt x="4007429" y="832918"/>
                  <a:pt x="4007568" y="834489"/>
                </a:cubicBezTo>
                <a:cubicBezTo>
                  <a:pt x="4008582" y="842878"/>
                  <a:pt x="4012501" y="870527"/>
                  <a:pt x="4013238" y="880111"/>
                </a:cubicBezTo>
                <a:lnTo>
                  <a:pt x="4011990" y="891990"/>
                </a:lnTo>
                <a:cubicBezTo>
                  <a:pt x="4012878" y="895711"/>
                  <a:pt x="4017741" y="899277"/>
                  <a:pt x="4018561" y="902435"/>
                </a:cubicBezTo>
                <a:lnTo>
                  <a:pt x="4016914" y="910937"/>
                </a:lnTo>
                <a:cubicBezTo>
                  <a:pt x="4021666" y="910045"/>
                  <a:pt x="4017754" y="920062"/>
                  <a:pt x="4017630" y="927631"/>
                </a:cubicBezTo>
                <a:cubicBezTo>
                  <a:pt x="4017765" y="943134"/>
                  <a:pt x="4017899" y="958638"/>
                  <a:pt x="4018033" y="974141"/>
                </a:cubicBezTo>
                <a:lnTo>
                  <a:pt x="4020844" y="1002853"/>
                </a:lnTo>
                <a:lnTo>
                  <a:pt x="4019159" y="1011649"/>
                </a:lnTo>
                <a:cubicBezTo>
                  <a:pt x="4018755" y="1030805"/>
                  <a:pt x="4025427" y="1051984"/>
                  <a:pt x="4019983" y="1065586"/>
                </a:cubicBezTo>
                <a:cubicBezTo>
                  <a:pt x="4019342" y="1071115"/>
                  <a:pt x="4019489" y="1076118"/>
                  <a:pt x="4020124" y="1080768"/>
                </a:cubicBezTo>
                <a:lnTo>
                  <a:pt x="4023046" y="1093182"/>
                </a:lnTo>
                <a:lnTo>
                  <a:pt x="4030993" y="1117768"/>
                </a:lnTo>
                <a:cubicBezTo>
                  <a:pt x="4017255" y="1119010"/>
                  <a:pt x="4036257" y="1175819"/>
                  <a:pt x="4024084" y="1169607"/>
                </a:cubicBezTo>
                <a:cubicBezTo>
                  <a:pt x="4026558" y="1192318"/>
                  <a:pt x="4002019" y="1213340"/>
                  <a:pt x="4015242" y="1235237"/>
                </a:cubicBezTo>
                <a:cubicBezTo>
                  <a:pt x="4014162" y="1269305"/>
                  <a:pt x="4018570" y="1317827"/>
                  <a:pt x="4017602" y="1350990"/>
                </a:cubicBezTo>
                <a:cubicBezTo>
                  <a:pt x="4023169" y="1344874"/>
                  <a:pt x="4021893" y="1374627"/>
                  <a:pt x="4021736" y="1378298"/>
                </a:cubicBezTo>
                <a:cubicBezTo>
                  <a:pt x="4018952" y="1400570"/>
                  <a:pt x="4019832" y="1419813"/>
                  <a:pt x="4016278" y="1458310"/>
                </a:cubicBezTo>
                <a:cubicBezTo>
                  <a:pt x="4018014" y="1492373"/>
                  <a:pt x="4008830" y="1521984"/>
                  <a:pt x="4018868" y="1553366"/>
                </a:cubicBezTo>
                <a:cubicBezTo>
                  <a:pt x="4016990" y="1555494"/>
                  <a:pt x="4015540" y="1558122"/>
                  <a:pt x="4014402" y="1561090"/>
                </a:cubicBezTo>
                <a:lnTo>
                  <a:pt x="4011936" y="1570307"/>
                </a:lnTo>
                <a:lnTo>
                  <a:pt x="4012405" y="1571592"/>
                </a:lnTo>
                <a:cubicBezTo>
                  <a:pt x="4013272" y="1577147"/>
                  <a:pt x="4012836" y="1580457"/>
                  <a:pt x="4011825" y="1582767"/>
                </a:cubicBezTo>
                <a:lnTo>
                  <a:pt x="4010160" y="1584906"/>
                </a:lnTo>
                <a:lnTo>
                  <a:pt x="4009282" y="1592480"/>
                </a:lnTo>
                <a:lnTo>
                  <a:pt x="4004224" y="1632608"/>
                </a:lnTo>
                <a:lnTo>
                  <a:pt x="4004766" y="1633033"/>
                </a:lnTo>
                <a:cubicBezTo>
                  <a:pt x="4005917" y="1634501"/>
                  <a:pt x="4006652" y="1636551"/>
                  <a:pt x="4006536" y="1639879"/>
                </a:cubicBezTo>
                <a:cubicBezTo>
                  <a:pt x="4015184" y="1636475"/>
                  <a:pt x="4009709" y="1642588"/>
                  <a:pt x="4008603" y="1652696"/>
                </a:cubicBezTo>
                <a:cubicBezTo>
                  <a:pt x="4021787" y="1649666"/>
                  <a:pt x="4013526" y="1677353"/>
                  <a:pt x="4020520" y="1683689"/>
                </a:cubicBezTo>
                <a:cubicBezTo>
                  <a:pt x="4019410" y="1691182"/>
                  <a:pt x="4018476" y="1699055"/>
                  <a:pt x="4017793" y="1707144"/>
                </a:cubicBezTo>
                <a:cubicBezTo>
                  <a:pt x="4017716" y="1708742"/>
                  <a:pt x="4017637" y="1710339"/>
                  <a:pt x="4017559" y="1711937"/>
                </a:cubicBezTo>
                <a:lnTo>
                  <a:pt x="4017686" y="1712065"/>
                </a:lnTo>
                <a:cubicBezTo>
                  <a:pt x="4017911" y="1713173"/>
                  <a:pt x="4017938" y="1714774"/>
                  <a:pt x="4017696" y="1717183"/>
                </a:cubicBezTo>
                <a:lnTo>
                  <a:pt x="4017133" y="1720681"/>
                </a:lnTo>
                <a:lnTo>
                  <a:pt x="4016678" y="1729981"/>
                </a:lnTo>
                <a:lnTo>
                  <a:pt x="4017384" y="1733388"/>
                </a:lnTo>
                <a:lnTo>
                  <a:pt x="4018907" y="1735034"/>
                </a:lnTo>
                <a:cubicBezTo>
                  <a:pt x="4018834" y="1735303"/>
                  <a:pt x="4018762" y="1735573"/>
                  <a:pt x="4018689" y="1735842"/>
                </a:cubicBezTo>
                <a:cubicBezTo>
                  <a:pt x="4015637" y="1741502"/>
                  <a:pt x="4011570" y="1742214"/>
                  <a:pt x="4022227" y="1754258"/>
                </a:cubicBezTo>
                <a:cubicBezTo>
                  <a:pt x="4017088" y="1767842"/>
                  <a:pt x="4023675" y="1773031"/>
                  <a:pt x="4025215" y="1794468"/>
                </a:cubicBezTo>
                <a:cubicBezTo>
                  <a:pt x="4020602" y="1801685"/>
                  <a:pt x="4021846" y="1809129"/>
                  <a:pt x="4024929" y="1817026"/>
                </a:cubicBezTo>
                <a:cubicBezTo>
                  <a:pt x="4022135" y="1836468"/>
                  <a:pt x="4026097" y="1856359"/>
                  <a:pt x="4026330" y="1879330"/>
                </a:cubicBezTo>
                <a:lnTo>
                  <a:pt x="4036998" y="1941432"/>
                </a:lnTo>
                <a:lnTo>
                  <a:pt x="4036084" y="2000732"/>
                </a:lnTo>
                <a:cubicBezTo>
                  <a:pt x="4034263" y="2008113"/>
                  <a:pt x="4032229" y="2015157"/>
                  <a:pt x="4030076" y="2021755"/>
                </a:cubicBezTo>
                <a:cubicBezTo>
                  <a:pt x="4035967" y="2031320"/>
                  <a:pt x="4023973" y="2053600"/>
                  <a:pt x="4037221" y="2057342"/>
                </a:cubicBezTo>
                <a:cubicBezTo>
                  <a:pt x="4034697" y="2066435"/>
                  <a:pt x="4028501" y="2069516"/>
                  <a:pt x="4037394" y="2070619"/>
                </a:cubicBezTo>
                <a:cubicBezTo>
                  <a:pt x="4036804" y="2073734"/>
                  <a:pt x="4037226" y="2076065"/>
                  <a:pt x="4038135" y="2078045"/>
                </a:cubicBezTo>
                <a:lnTo>
                  <a:pt x="4038600" y="2078724"/>
                </a:lnTo>
                <a:lnTo>
                  <a:pt x="4032779" y="2098845"/>
                </a:lnTo>
                <a:lnTo>
                  <a:pt x="4032983" y="2102024"/>
                </a:lnTo>
                <a:lnTo>
                  <a:pt x="4027939" y="2114492"/>
                </a:lnTo>
                <a:lnTo>
                  <a:pt x="4018466" y="2141885"/>
                </a:lnTo>
                <a:cubicBezTo>
                  <a:pt x="4016935" y="2144144"/>
                  <a:pt x="4008999" y="2172239"/>
                  <a:pt x="4006867" y="2173326"/>
                </a:cubicBezTo>
                <a:cubicBezTo>
                  <a:pt x="4012131" y="2208338"/>
                  <a:pt x="3995887" y="2179358"/>
                  <a:pt x="3992697" y="2212754"/>
                </a:cubicBezTo>
                <a:cubicBezTo>
                  <a:pt x="4005768" y="2234675"/>
                  <a:pt x="3987982" y="2231911"/>
                  <a:pt x="3984358" y="2281700"/>
                </a:cubicBezTo>
                <a:cubicBezTo>
                  <a:pt x="3976909" y="2307292"/>
                  <a:pt x="3981397" y="2321058"/>
                  <a:pt x="3966554" y="2358247"/>
                </a:cubicBezTo>
                <a:cubicBezTo>
                  <a:pt x="3960999" y="2394590"/>
                  <a:pt x="3953833" y="2470676"/>
                  <a:pt x="3951025" y="2499761"/>
                </a:cubicBezTo>
                <a:cubicBezTo>
                  <a:pt x="3960739" y="2527319"/>
                  <a:pt x="3950548" y="2509832"/>
                  <a:pt x="3949702" y="2532758"/>
                </a:cubicBezTo>
                <a:cubicBezTo>
                  <a:pt x="3938760" y="2520705"/>
                  <a:pt x="3952389" y="2562520"/>
                  <a:pt x="3938861" y="2556795"/>
                </a:cubicBezTo>
                <a:cubicBezTo>
                  <a:pt x="3939134" y="2561148"/>
                  <a:pt x="3939827" y="2565547"/>
                  <a:pt x="3940623" y="2570003"/>
                </a:cubicBezTo>
                <a:cubicBezTo>
                  <a:pt x="3940759" y="2570781"/>
                  <a:pt x="3940897" y="2571558"/>
                  <a:pt x="3941033" y="2572336"/>
                </a:cubicBezTo>
                <a:lnTo>
                  <a:pt x="3940366" y="2580478"/>
                </a:lnTo>
                <a:lnTo>
                  <a:pt x="3943063" y="2584265"/>
                </a:lnTo>
                <a:lnTo>
                  <a:pt x="3944125" y="2597587"/>
                </a:lnTo>
                <a:cubicBezTo>
                  <a:pt x="3944077" y="2602348"/>
                  <a:pt x="3943504" y="2607198"/>
                  <a:pt x="3942089" y="2612155"/>
                </a:cubicBezTo>
                <a:cubicBezTo>
                  <a:pt x="3932438" y="2625816"/>
                  <a:pt x="3941792" y="2663179"/>
                  <a:pt x="3929196" y="2679622"/>
                </a:cubicBezTo>
                <a:cubicBezTo>
                  <a:pt x="3925571" y="2686502"/>
                  <a:pt x="3920517" y="2712894"/>
                  <a:pt x="3923315" y="2720986"/>
                </a:cubicBezTo>
                <a:cubicBezTo>
                  <a:pt x="3923036" y="2727128"/>
                  <a:pt x="3920401" y="2732389"/>
                  <a:pt x="3923961" y="2738269"/>
                </a:cubicBezTo>
                <a:cubicBezTo>
                  <a:pt x="3928018" y="2746479"/>
                  <a:pt x="3916599" y="2759296"/>
                  <a:pt x="3922927" y="2761348"/>
                </a:cubicBezTo>
                <a:cubicBezTo>
                  <a:pt x="3919813" y="2786694"/>
                  <a:pt x="3907933" y="2868089"/>
                  <a:pt x="3905273" y="2890343"/>
                </a:cubicBezTo>
                <a:cubicBezTo>
                  <a:pt x="3905945" y="2891698"/>
                  <a:pt x="3906516" y="2893225"/>
                  <a:pt x="3906968" y="2894872"/>
                </a:cubicBezTo>
                <a:cubicBezTo>
                  <a:pt x="3909594" y="2904456"/>
                  <a:pt x="3907729" y="2916058"/>
                  <a:pt x="3902804" y="2920783"/>
                </a:cubicBezTo>
                <a:cubicBezTo>
                  <a:pt x="3885416" y="2946524"/>
                  <a:pt x="3880691" y="2976695"/>
                  <a:pt x="3873409" y="3003309"/>
                </a:cubicBezTo>
                <a:cubicBezTo>
                  <a:pt x="3866483" y="3034202"/>
                  <a:pt x="3883685" y="3021162"/>
                  <a:pt x="3865677" y="3054172"/>
                </a:cubicBezTo>
                <a:cubicBezTo>
                  <a:pt x="3869656" y="3061216"/>
                  <a:pt x="3869021" y="3066386"/>
                  <a:pt x="3865322" y="3073552"/>
                </a:cubicBezTo>
                <a:cubicBezTo>
                  <a:pt x="3862309" y="3088769"/>
                  <a:pt x="3874353" y="3094511"/>
                  <a:pt x="3864576" y="3105939"/>
                </a:cubicBezTo>
                <a:cubicBezTo>
                  <a:pt x="3871414" y="3106866"/>
                  <a:pt x="3862070" y="3136685"/>
                  <a:pt x="3869897" y="3133416"/>
                </a:cubicBezTo>
                <a:cubicBezTo>
                  <a:pt x="3873987" y="3146871"/>
                  <a:pt x="3863598" y="3146263"/>
                  <a:pt x="3866944" y="3159200"/>
                </a:cubicBezTo>
                <a:cubicBezTo>
                  <a:pt x="3866209" y="3171160"/>
                  <a:pt x="3861238" y="3148758"/>
                  <a:pt x="3858655" y="3160960"/>
                </a:cubicBezTo>
                <a:cubicBezTo>
                  <a:pt x="3856672" y="3176428"/>
                  <a:pt x="3845007" y="3169580"/>
                  <a:pt x="3857964" y="3189916"/>
                </a:cubicBezTo>
                <a:cubicBezTo>
                  <a:pt x="3851730" y="3203678"/>
                  <a:pt x="3857918" y="3210651"/>
                  <a:pt x="3857749" y="3234304"/>
                </a:cubicBezTo>
                <a:lnTo>
                  <a:pt x="3855596" y="3240571"/>
                </a:lnTo>
                <a:lnTo>
                  <a:pt x="3861634" y="3248569"/>
                </a:lnTo>
                <a:cubicBezTo>
                  <a:pt x="3864052" y="3253014"/>
                  <a:pt x="3865516" y="3258342"/>
                  <a:pt x="3864663" y="3265444"/>
                </a:cubicBezTo>
                <a:cubicBezTo>
                  <a:pt x="3848300" y="3307894"/>
                  <a:pt x="3875588" y="3268090"/>
                  <a:pt x="3865146" y="3338829"/>
                </a:cubicBezTo>
                <a:cubicBezTo>
                  <a:pt x="3862730" y="3342195"/>
                  <a:pt x="3864130" y="3351680"/>
                  <a:pt x="3867052" y="3351725"/>
                </a:cubicBezTo>
                <a:cubicBezTo>
                  <a:pt x="3865794" y="3356006"/>
                  <a:pt x="3859439" y="3365106"/>
                  <a:pt x="3863912" y="3367707"/>
                </a:cubicBezTo>
                <a:cubicBezTo>
                  <a:pt x="3863241" y="3379301"/>
                  <a:pt x="3861774" y="3390600"/>
                  <a:pt x="3859561" y="3401335"/>
                </a:cubicBezTo>
                <a:lnTo>
                  <a:pt x="3853212" y="3423129"/>
                </a:lnTo>
                <a:lnTo>
                  <a:pt x="3856572" y="3428759"/>
                </a:lnTo>
                <a:lnTo>
                  <a:pt x="3856601" y="3428999"/>
                </a:lnTo>
                <a:lnTo>
                  <a:pt x="0" y="3428999"/>
                </a:lnTo>
                <a:close/>
              </a:path>
            </a:pathLst>
          </a:custGeom>
        </p:spPr>
      </p:pic>
      <p:pic>
        <p:nvPicPr>
          <p:cNvPr id="6" name="Picture 5">
            <a:extLst>
              <a:ext uri="{FF2B5EF4-FFF2-40B4-BE49-F238E27FC236}">
                <a16:creationId xmlns:a16="http://schemas.microsoft.com/office/drawing/2014/main" id="{9C190D3C-0840-AB65-EEFE-E2E36DC8D5AF}"/>
              </a:ext>
            </a:extLst>
          </p:cNvPr>
          <p:cNvPicPr>
            <a:picLocks noChangeAspect="1"/>
          </p:cNvPicPr>
          <p:nvPr/>
        </p:nvPicPr>
        <p:blipFill rotWithShape="1">
          <a:blip r:embed="rId3"/>
          <a:srcRect l="27208" r="-2" b="-2"/>
          <a:stretch/>
        </p:blipFill>
        <p:spPr>
          <a:xfrm>
            <a:off x="9" y="-7"/>
            <a:ext cx="3832765" cy="3493830"/>
          </a:xfrm>
          <a:custGeom>
            <a:avLst/>
            <a:gdLst/>
            <a:ahLst/>
            <a:cxnLst/>
            <a:rect l="l" t="t" r="r" b="b"/>
            <a:pathLst>
              <a:path w="3832765" h="3429000">
                <a:moveTo>
                  <a:pt x="0" y="0"/>
                </a:moveTo>
                <a:lnTo>
                  <a:pt x="3647227" y="0"/>
                </a:lnTo>
                <a:lnTo>
                  <a:pt x="3639550" y="38855"/>
                </a:lnTo>
                <a:cubicBezTo>
                  <a:pt x="3636650" y="54773"/>
                  <a:pt x="3634345" y="68219"/>
                  <a:pt x="3632595" y="77266"/>
                </a:cubicBezTo>
                <a:cubicBezTo>
                  <a:pt x="3626536" y="79781"/>
                  <a:pt x="3626501" y="84794"/>
                  <a:pt x="3629067" y="94172"/>
                </a:cubicBezTo>
                <a:cubicBezTo>
                  <a:pt x="3627578" y="163765"/>
                  <a:pt x="3557526" y="242917"/>
                  <a:pt x="3584106" y="259179"/>
                </a:cubicBezTo>
                <a:cubicBezTo>
                  <a:pt x="3583700" y="275569"/>
                  <a:pt x="3606846" y="331307"/>
                  <a:pt x="3599938" y="369872"/>
                </a:cubicBezTo>
                <a:cubicBezTo>
                  <a:pt x="3585388" y="383902"/>
                  <a:pt x="3596928" y="466732"/>
                  <a:pt x="3595032" y="485807"/>
                </a:cubicBezTo>
                <a:cubicBezTo>
                  <a:pt x="3585943" y="488250"/>
                  <a:pt x="3592517" y="521115"/>
                  <a:pt x="3579338" y="516547"/>
                </a:cubicBezTo>
                <a:cubicBezTo>
                  <a:pt x="3573622" y="519766"/>
                  <a:pt x="3573367" y="529229"/>
                  <a:pt x="3578241" y="534293"/>
                </a:cubicBezTo>
                <a:cubicBezTo>
                  <a:pt x="3576722" y="545474"/>
                  <a:pt x="3569890" y="551581"/>
                  <a:pt x="3577790" y="563888"/>
                </a:cubicBezTo>
                <a:cubicBezTo>
                  <a:pt x="3576008" y="579306"/>
                  <a:pt x="3555937" y="592508"/>
                  <a:pt x="3568362" y="606614"/>
                </a:cubicBezTo>
                <a:cubicBezTo>
                  <a:pt x="3548060" y="617296"/>
                  <a:pt x="3566748" y="665721"/>
                  <a:pt x="3562360" y="696544"/>
                </a:cubicBezTo>
                <a:cubicBezTo>
                  <a:pt x="3540870" y="749643"/>
                  <a:pt x="3563552" y="814684"/>
                  <a:pt x="3525923" y="839698"/>
                </a:cubicBezTo>
                <a:cubicBezTo>
                  <a:pt x="3535181" y="895191"/>
                  <a:pt x="3521523" y="937628"/>
                  <a:pt x="3518879" y="980382"/>
                </a:cubicBezTo>
                <a:cubicBezTo>
                  <a:pt x="3513995" y="999599"/>
                  <a:pt x="3527321" y="1012505"/>
                  <a:pt x="3515302" y="1028426"/>
                </a:cubicBezTo>
                <a:cubicBezTo>
                  <a:pt x="3518279" y="1066840"/>
                  <a:pt x="3496325" y="1148092"/>
                  <a:pt x="3536738" y="1210870"/>
                </a:cubicBezTo>
                <a:lnTo>
                  <a:pt x="3591526" y="1380154"/>
                </a:lnTo>
                <a:cubicBezTo>
                  <a:pt x="3610626" y="1430030"/>
                  <a:pt x="3618402" y="1446676"/>
                  <a:pt x="3627364" y="1475232"/>
                </a:cubicBezTo>
                <a:cubicBezTo>
                  <a:pt x="3630584" y="1500131"/>
                  <a:pt x="3621205" y="1517302"/>
                  <a:pt x="3629315" y="1551492"/>
                </a:cubicBezTo>
                <a:cubicBezTo>
                  <a:pt x="3627771" y="1569255"/>
                  <a:pt x="3642142" y="1604305"/>
                  <a:pt x="3642065" y="1616703"/>
                </a:cubicBezTo>
                <a:cubicBezTo>
                  <a:pt x="3644190" y="1615867"/>
                  <a:pt x="3646228" y="1622618"/>
                  <a:pt x="3644837" y="1625880"/>
                </a:cubicBezTo>
                <a:cubicBezTo>
                  <a:pt x="3644873" y="1682450"/>
                  <a:pt x="3660396" y="1644242"/>
                  <a:pt x="3653089" y="1681195"/>
                </a:cubicBezTo>
                <a:cubicBezTo>
                  <a:pt x="3653672" y="1703685"/>
                  <a:pt x="3678100" y="1693642"/>
                  <a:pt x="3669268" y="1720463"/>
                </a:cubicBezTo>
                <a:cubicBezTo>
                  <a:pt x="3672709" y="1747068"/>
                  <a:pt x="3683894" y="1760489"/>
                  <a:pt x="3680555" y="1787683"/>
                </a:cubicBezTo>
                <a:cubicBezTo>
                  <a:pt x="3683815" y="1812577"/>
                  <a:pt x="3690283" y="1832624"/>
                  <a:pt x="3690144" y="1854892"/>
                </a:cubicBezTo>
                <a:cubicBezTo>
                  <a:pt x="3694176" y="1862246"/>
                  <a:pt x="3696364" y="1869845"/>
                  <a:pt x="3692847" y="1879545"/>
                </a:cubicBezTo>
                <a:lnTo>
                  <a:pt x="3705899" y="1950159"/>
                </a:lnTo>
                <a:cubicBezTo>
                  <a:pt x="3705811" y="1963349"/>
                  <a:pt x="3696947" y="1944883"/>
                  <a:pt x="3698529" y="1956744"/>
                </a:cubicBezTo>
                <a:cubicBezTo>
                  <a:pt x="3704089" y="1967128"/>
                  <a:pt x="3694319" y="1972691"/>
                  <a:pt x="3700670" y="1983128"/>
                </a:cubicBezTo>
                <a:cubicBezTo>
                  <a:pt x="3707325" y="1975376"/>
                  <a:pt x="3704290" y="2019261"/>
                  <a:pt x="3710819" y="2016104"/>
                </a:cubicBezTo>
                <a:cubicBezTo>
                  <a:pt x="3703899" y="2032806"/>
                  <a:pt x="3716180" y="2041037"/>
                  <a:pt x="3716263" y="2057358"/>
                </a:cubicBezTo>
                <a:cubicBezTo>
                  <a:pt x="3714181" y="2066395"/>
                  <a:pt x="3708419" y="2088153"/>
                  <a:pt x="3713451" y="2092532"/>
                </a:cubicBezTo>
                <a:cubicBezTo>
                  <a:pt x="3702969" y="2134723"/>
                  <a:pt x="3713408" y="2112089"/>
                  <a:pt x="3712825" y="2145702"/>
                </a:cubicBezTo>
                <a:cubicBezTo>
                  <a:pt x="3711099" y="2175441"/>
                  <a:pt x="3721651" y="2170882"/>
                  <a:pt x="3710370" y="2205762"/>
                </a:cubicBezTo>
                <a:cubicBezTo>
                  <a:pt x="3706686" y="2213193"/>
                  <a:pt x="3707151" y="2225380"/>
                  <a:pt x="3711407" y="2232983"/>
                </a:cubicBezTo>
                <a:cubicBezTo>
                  <a:pt x="3712139" y="2234292"/>
                  <a:pt x="3712959" y="2235411"/>
                  <a:pt x="3713840" y="2236309"/>
                </a:cubicBezTo>
                <a:cubicBezTo>
                  <a:pt x="3705311" y="2258197"/>
                  <a:pt x="3712810" y="2264929"/>
                  <a:pt x="3706371" y="2276362"/>
                </a:cubicBezTo>
                <a:cubicBezTo>
                  <a:pt x="3707813" y="2303313"/>
                  <a:pt x="3719116" y="2319717"/>
                  <a:pt x="3713548" y="2330164"/>
                </a:cubicBezTo>
                <a:cubicBezTo>
                  <a:pt x="3716700" y="2349548"/>
                  <a:pt x="3722681" y="2379563"/>
                  <a:pt x="3725281" y="2392669"/>
                </a:cubicBezTo>
                <a:cubicBezTo>
                  <a:pt x="3729704" y="2396182"/>
                  <a:pt x="3728251" y="2402767"/>
                  <a:pt x="3729156" y="2408800"/>
                </a:cubicBezTo>
                <a:cubicBezTo>
                  <a:pt x="3733288" y="2414878"/>
                  <a:pt x="3733591" y="2443086"/>
                  <a:pt x="3731527" y="2451803"/>
                </a:cubicBezTo>
                <a:lnTo>
                  <a:pt x="3736702" y="2478754"/>
                </a:lnTo>
                <a:cubicBezTo>
                  <a:pt x="3728550" y="2525478"/>
                  <a:pt x="3760386" y="2545889"/>
                  <a:pt x="3730701" y="2582746"/>
                </a:cubicBezTo>
                <a:cubicBezTo>
                  <a:pt x="3730821" y="2599785"/>
                  <a:pt x="3740171" y="2587220"/>
                  <a:pt x="3740291" y="2604259"/>
                </a:cubicBezTo>
                <a:cubicBezTo>
                  <a:pt x="3743848" y="2626667"/>
                  <a:pt x="3731064" y="2615985"/>
                  <a:pt x="3745312" y="2636571"/>
                </a:cubicBezTo>
                <a:cubicBezTo>
                  <a:pt x="3741774" y="2677126"/>
                  <a:pt x="3756230" y="2698390"/>
                  <a:pt x="3745913" y="2734956"/>
                </a:cubicBezTo>
                <a:cubicBezTo>
                  <a:pt x="3751211" y="2727858"/>
                  <a:pt x="3750682" y="2814031"/>
                  <a:pt x="3749695" y="2825841"/>
                </a:cubicBezTo>
                <a:cubicBezTo>
                  <a:pt x="3749942" y="2850991"/>
                  <a:pt x="3747920" y="2877551"/>
                  <a:pt x="3747393" y="2915771"/>
                </a:cubicBezTo>
                <a:cubicBezTo>
                  <a:pt x="3750755" y="2949567"/>
                  <a:pt x="3739923" y="2933903"/>
                  <a:pt x="3751447" y="2964244"/>
                </a:cubicBezTo>
                <a:cubicBezTo>
                  <a:pt x="3751616" y="2982921"/>
                  <a:pt x="3749341" y="3024704"/>
                  <a:pt x="3748411" y="3027834"/>
                </a:cubicBezTo>
                <a:lnTo>
                  <a:pt x="3748938" y="3029071"/>
                </a:lnTo>
                <a:cubicBezTo>
                  <a:pt x="3750070" y="3034527"/>
                  <a:pt x="3749794" y="3037871"/>
                  <a:pt x="3748894" y="3040270"/>
                </a:cubicBezTo>
                <a:lnTo>
                  <a:pt x="3747334" y="3042558"/>
                </a:lnTo>
                <a:cubicBezTo>
                  <a:pt x="3747162" y="3045102"/>
                  <a:pt x="3746989" y="3047646"/>
                  <a:pt x="3746817" y="3050190"/>
                </a:cubicBezTo>
                <a:lnTo>
                  <a:pt x="3744491" y="3065086"/>
                </a:lnTo>
                <a:lnTo>
                  <a:pt x="3745283" y="3068003"/>
                </a:lnTo>
                <a:lnTo>
                  <a:pt x="3743686" y="3090671"/>
                </a:lnTo>
                <a:lnTo>
                  <a:pt x="3744246" y="3091046"/>
                </a:lnTo>
                <a:cubicBezTo>
                  <a:pt x="3745467" y="3092400"/>
                  <a:pt x="3746300" y="3094375"/>
                  <a:pt x="3746343" y="3097703"/>
                </a:cubicBezTo>
                <a:cubicBezTo>
                  <a:pt x="3754816" y="3093496"/>
                  <a:pt x="3749641" y="3100105"/>
                  <a:pt x="3749018" y="3110287"/>
                </a:cubicBezTo>
                <a:cubicBezTo>
                  <a:pt x="3762039" y="3106026"/>
                  <a:pt x="3755113" y="3134407"/>
                  <a:pt x="3762400" y="3140063"/>
                </a:cubicBezTo>
                <a:cubicBezTo>
                  <a:pt x="3761648" y="3147641"/>
                  <a:pt x="3761093" y="3155576"/>
                  <a:pt x="3760798" y="3163705"/>
                </a:cubicBezTo>
                <a:cubicBezTo>
                  <a:pt x="3760796" y="3165306"/>
                  <a:pt x="3760795" y="3166906"/>
                  <a:pt x="3760793" y="3168507"/>
                </a:cubicBezTo>
                <a:lnTo>
                  <a:pt x="3760925" y="3168621"/>
                </a:lnTo>
                <a:cubicBezTo>
                  <a:pt x="3761203" y="3169703"/>
                  <a:pt x="3761307" y="3171298"/>
                  <a:pt x="3761180" y="3173722"/>
                </a:cubicBezTo>
                <a:lnTo>
                  <a:pt x="3760784" y="3177263"/>
                </a:lnTo>
                <a:lnTo>
                  <a:pt x="3760776" y="3186578"/>
                </a:lnTo>
                <a:lnTo>
                  <a:pt x="3761644" y="3189908"/>
                </a:lnTo>
                <a:cubicBezTo>
                  <a:pt x="3767239" y="3200999"/>
                  <a:pt x="3784386" y="3192521"/>
                  <a:pt x="3778090" y="3215620"/>
                </a:cubicBezTo>
                <a:cubicBezTo>
                  <a:pt x="3782929" y="3238942"/>
                  <a:pt x="3794645" y="3248487"/>
                  <a:pt x="3792860" y="3273934"/>
                </a:cubicBezTo>
                <a:cubicBezTo>
                  <a:pt x="3797428" y="3295746"/>
                  <a:pt x="3804878" y="3312408"/>
                  <a:pt x="3805965" y="3332638"/>
                </a:cubicBezTo>
                <a:cubicBezTo>
                  <a:pt x="3810325" y="3338359"/>
                  <a:pt x="3812891" y="3344736"/>
                  <a:pt x="3809972" y="3354360"/>
                </a:cubicBezTo>
                <a:cubicBezTo>
                  <a:pt x="3815463" y="3373933"/>
                  <a:pt x="3822569" y="3374995"/>
                  <a:pt x="3820366" y="3391014"/>
                </a:cubicBezTo>
                <a:cubicBezTo>
                  <a:pt x="3832550" y="3396219"/>
                  <a:pt x="3828906" y="3399305"/>
                  <a:pt x="3827143" y="3406519"/>
                </a:cubicBezTo>
                <a:cubicBezTo>
                  <a:pt x="3827126" y="3406819"/>
                  <a:pt x="3827110" y="3407118"/>
                  <a:pt x="3827093" y="3407418"/>
                </a:cubicBezTo>
                <a:lnTo>
                  <a:pt x="3828820" y="3408091"/>
                </a:lnTo>
                <a:lnTo>
                  <a:pt x="3830121" y="3410929"/>
                </a:lnTo>
                <a:lnTo>
                  <a:pt x="3831461" y="3420084"/>
                </a:lnTo>
                <a:cubicBezTo>
                  <a:pt x="3831507" y="3421309"/>
                  <a:pt x="3831554" y="3422534"/>
                  <a:pt x="3831600" y="3423759"/>
                </a:cubicBezTo>
                <a:cubicBezTo>
                  <a:pt x="3831831" y="3426205"/>
                  <a:pt x="3832160" y="3427719"/>
                  <a:pt x="3832580" y="3428642"/>
                </a:cubicBezTo>
                <a:cubicBezTo>
                  <a:pt x="3832626" y="3428658"/>
                  <a:pt x="3832672" y="3428675"/>
                  <a:pt x="3832719" y="3428690"/>
                </a:cubicBezTo>
                <a:lnTo>
                  <a:pt x="3832765" y="3429000"/>
                </a:lnTo>
                <a:lnTo>
                  <a:pt x="0" y="3429000"/>
                </a:lnTo>
                <a:close/>
              </a:path>
            </a:pathLst>
          </a:custGeom>
        </p:spPr>
      </p:pic>
      <p:sp>
        <p:nvSpPr>
          <p:cNvPr id="3" name="Content Placeholder 2">
            <a:extLst>
              <a:ext uri="{FF2B5EF4-FFF2-40B4-BE49-F238E27FC236}">
                <a16:creationId xmlns:a16="http://schemas.microsoft.com/office/drawing/2014/main" id="{2754BCC6-5B69-5194-AF73-DB17B0D16059}"/>
              </a:ext>
            </a:extLst>
          </p:cNvPr>
          <p:cNvSpPr>
            <a:spLocks noGrp="1"/>
          </p:cNvSpPr>
          <p:nvPr>
            <p:ph idx="1"/>
          </p:nvPr>
        </p:nvSpPr>
        <p:spPr>
          <a:xfrm>
            <a:off x="4478089" y="1376701"/>
            <a:ext cx="7713902" cy="5617223"/>
          </a:xfrm>
        </p:spPr>
        <p:txBody>
          <a:bodyPr>
            <a:normAutofit fontScale="32500" lnSpcReduction="20000"/>
          </a:bodyPr>
          <a:lstStyle/>
          <a:p>
            <a:pPr>
              <a:buFont typeface="Wingdings" panose="05000000000000000000" pitchFamily="2" charset="2"/>
              <a:buChar char="§"/>
            </a:pPr>
            <a:endParaRPr lang="en-US" sz="1400" dirty="0"/>
          </a:p>
          <a:p>
            <a:pPr>
              <a:buFont typeface="Wingdings" panose="05000000000000000000" pitchFamily="2" charset="2"/>
              <a:buChar char="§"/>
            </a:pPr>
            <a:endParaRPr lang="en-US" sz="2600" dirty="0"/>
          </a:p>
          <a:p>
            <a:pPr>
              <a:buFont typeface="Wingdings" panose="05000000000000000000" pitchFamily="2" charset="2"/>
              <a:buChar char="§"/>
            </a:pPr>
            <a:r>
              <a:rPr lang="en-US" sz="5500" dirty="0"/>
              <a:t>Despite a 50-year history of use of PLAs by public agencies, the ABC challenged (beginning in the 1980’s) whether such use  was consistent with the NLRA.  </a:t>
            </a:r>
          </a:p>
          <a:p>
            <a:pPr marL="0" indent="0">
              <a:buNone/>
            </a:pPr>
            <a:endParaRPr lang="en-US" sz="3600" dirty="0"/>
          </a:p>
          <a:p>
            <a:pPr marL="0" indent="0">
              <a:buNone/>
            </a:pPr>
            <a:endParaRPr lang="en-US" sz="3600" dirty="0"/>
          </a:p>
          <a:p>
            <a:pPr>
              <a:buFont typeface="Wingdings" panose="05000000000000000000" pitchFamily="2" charset="2"/>
              <a:buChar char="§"/>
            </a:pPr>
            <a:r>
              <a:rPr lang="en-US" sz="5500" dirty="0"/>
              <a:t>In 1993, the U.S. Supreme Court (in a case known as “Boston Harbor”) rejected arguments that PLAs are inappropriate for use by a public entity, finding that the NLRA permits the government to enter into a PLA when it is acting as a “market participant” in procuring construction projects.</a:t>
            </a:r>
          </a:p>
          <a:p>
            <a:pPr marL="0" indent="0">
              <a:buNone/>
            </a:pPr>
            <a:endParaRPr lang="en-US" sz="3600" dirty="0"/>
          </a:p>
          <a:p>
            <a:pPr>
              <a:buFont typeface="Wingdings" panose="05000000000000000000" pitchFamily="2" charset="2"/>
              <a:buChar char="§"/>
            </a:pPr>
            <a:endParaRPr lang="en-US" sz="3600" dirty="0"/>
          </a:p>
          <a:p>
            <a:pPr>
              <a:buFont typeface="Wingdings" panose="05000000000000000000" pitchFamily="2" charset="2"/>
              <a:buChar char="§"/>
            </a:pPr>
            <a:r>
              <a:rPr lang="en-US" sz="5500" dirty="0"/>
              <a:t>Post-</a:t>
            </a:r>
            <a:r>
              <a:rPr lang="en-US" sz="5500" i="1" dirty="0"/>
              <a:t>Boston Harbor </a:t>
            </a:r>
            <a:r>
              <a:rPr lang="en-US" sz="5500" dirty="0"/>
              <a:t>cases:  The government may, as a matter of contracting policy, require PLAs on the construction projects they finance, as long as the agreement’s terms apply only on those projects.</a:t>
            </a:r>
          </a:p>
          <a:p>
            <a:pPr>
              <a:buFont typeface="Wingdings" panose="05000000000000000000" pitchFamily="2" charset="2"/>
              <a:buChar char="§"/>
            </a:pPr>
            <a:endParaRPr lang="en-US" sz="5500" dirty="0"/>
          </a:p>
          <a:p>
            <a:pPr>
              <a:buFont typeface="Wingdings" panose="05000000000000000000" pitchFamily="2" charset="2"/>
              <a:buChar char="§"/>
            </a:pPr>
            <a:r>
              <a:rPr lang="en-US" sz="5500" dirty="0"/>
              <a:t>The ABC’s attacks continue … </a:t>
            </a:r>
          </a:p>
          <a:p>
            <a:pPr marL="0" indent="0">
              <a:buNone/>
            </a:pPr>
            <a:endParaRPr lang="en-US" sz="1800" dirty="0"/>
          </a:p>
          <a:p>
            <a:pPr>
              <a:buFont typeface="Wingdings" panose="05000000000000000000" pitchFamily="2" charset="2"/>
              <a:buChar char="§"/>
            </a:pPr>
            <a:endParaRPr lang="en-US" sz="1800" dirty="0"/>
          </a:p>
          <a:p>
            <a:pPr marL="0" indent="0">
              <a:buNone/>
            </a:pPr>
            <a:endParaRPr lang="en-US" sz="1800" dirty="0"/>
          </a:p>
          <a:p>
            <a:pPr marL="0" indent="0">
              <a:buNone/>
            </a:pPr>
            <a:endParaRPr lang="en-US" sz="1400" dirty="0"/>
          </a:p>
          <a:p>
            <a:pPr>
              <a:buFont typeface="Wingdings" panose="05000000000000000000" pitchFamily="2" charset="2"/>
              <a:buChar char="§"/>
            </a:pPr>
            <a:r>
              <a:rPr lang="en-US" sz="3400" dirty="0"/>
              <a:t> Photos Boston Harbor in 1989 (top) and 2002 (bottom)</a:t>
            </a:r>
          </a:p>
          <a:p>
            <a:pPr marL="0" indent="0">
              <a:buNone/>
            </a:pPr>
            <a:endParaRPr lang="en-US" sz="1400" dirty="0"/>
          </a:p>
        </p:txBody>
      </p:sp>
      <p:sp>
        <p:nvSpPr>
          <p:cNvPr id="4" name="Slide Number Placeholder 3">
            <a:extLst>
              <a:ext uri="{FF2B5EF4-FFF2-40B4-BE49-F238E27FC236}">
                <a16:creationId xmlns:a16="http://schemas.microsoft.com/office/drawing/2014/main" id="{80FB04E2-E825-5321-A18C-F4A70F81FF09}"/>
              </a:ext>
            </a:extLst>
          </p:cNvPr>
          <p:cNvSpPr>
            <a:spLocks noGrp="1"/>
          </p:cNvSpPr>
          <p:nvPr>
            <p:ph type="sldNum" sz="quarter" idx="12"/>
          </p:nvPr>
        </p:nvSpPr>
        <p:spPr/>
        <p:txBody>
          <a:bodyPr/>
          <a:lstStyle/>
          <a:p>
            <a:fld id="{646CE58D-CB8A-4F2F-A3E5-6C6A4829BD68}" type="slidenum">
              <a:rPr lang="en-US" smtClean="0"/>
              <a:t>6</a:t>
            </a:fld>
            <a:endParaRPr lang="en-US"/>
          </a:p>
        </p:txBody>
      </p:sp>
    </p:spTree>
    <p:extLst>
      <p:ext uri="{BB962C8B-B14F-4D97-AF65-F5344CB8AC3E}">
        <p14:creationId xmlns:p14="http://schemas.microsoft.com/office/powerpoint/2010/main" val="231425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505F8-A1E8-F9D4-ADCC-C10B03A4B7FD}"/>
              </a:ext>
            </a:extLst>
          </p:cNvPr>
          <p:cNvSpPr>
            <a:spLocks noGrp="1"/>
          </p:cNvSpPr>
          <p:nvPr>
            <p:ph type="title"/>
          </p:nvPr>
        </p:nvSpPr>
        <p:spPr>
          <a:xfrm>
            <a:off x="1136397" y="502020"/>
            <a:ext cx="5323715" cy="1057839"/>
          </a:xfrm>
        </p:spPr>
        <p:txBody>
          <a:bodyPr anchor="b">
            <a:normAutofit fontScale="90000"/>
          </a:bodyPr>
          <a:lstStyle/>
          <a:p>
            <a:r>
              <a:rPr lang="en-US" sz="4000" dirty="0"/>
              <a:t>The Role of PLAs in the Construction Industry</a:t>
            </a:r>
          </a:p>
        </p:txBody>
      </p:sp>
      <p:sp>
        <p:nvSpPr>
          <p:cNvPr id="3" name="Content Placeholder 2">
            <a:extLst>
              <a:ext uri="{FF2B5EF4-FFF2-40B4-BE49-F238E27FC236}">
                <a16:creationId xmlns:a16="http://schemas.microsoft.com/office/drawing/2014/main" id="{9E5FB240-01AF-F874-776D-1AD4359A3859}"/>
              </a:ext>
            </a:extLst>
          </p:cNvPr>
          <p:cNvSpPr>
            <a:spLocks noGrp="1"/>
          </p:cNvSpPr>
          <p:nvPr>
            <p:ph idx="1"/>
          </p:nvPr>
        </p:nvSpPr>
        <p:spPr>
          <a:xfrm>
            <a:off x="457200" y="2405894"/>
            <a:ext cx="6836651" cy="4220817"/>
          </a:xfrm>
        </p:spPr>
        <p:txBody>
          <a:bodyPr anchor="t">
            <a:normAutofit/>
          </a:bodyPr>
          <a:lstStyle/>
          <a:p>
            <a:pPr>
              <a:buFont typeface="Wingdings" panose="05000000000000000000" pitchFamily="2" charset="2"/>
              <a:buChar char="§"/>
            </a:pPr>
            <a:r>
              <a:rPr lang="en-US" sz="2000" dirty="0"/>
              <a:t>The success of larger projects, including those with a long duration, requires significant coordination among contractors and subcontractors and the ability to rely on a dependable, qualified workforce.</a:t>
            </a:r>
          </a:p>
          <a:p>
            <a:pPr marL="0" indent="0">
              <a:buNone/>
            </a:pPr>
            <a:endParaRPr lang="en-US" sz="2000" dirty="0"/>
          </a:p>
          <a:p>
            <a:pPr>
              <a:buFont typeface="Wingdings" panose="05000000000000000000" pitchFamily="2" charset="2"/>
              <a:buChar char="§"/>
            </a:pPr>
            <a:r>
              <a:rPr lang="en-US" sz="2000" dirty="0"/>
              <a:t>PLAs provide the construction manager or general contractor with a mechanism for coordinating scheduling and work rules and establishing clear lines of communication on the job. </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PLAs are used in the public and private sector. “Market participant” is not an issue in PLA in the private sector.</a:t>
            </a:r>
          </a:p>
        </p:txBody>
      </p:sp>
      <p:sp>
        <p:nvSpPr>
          <p:cNvPr id="20"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hite puzzle with one red piece">
            <a:extLst>
              <a:ext uri="{FF2B5EF4-FFF2-40B4-BE49-F238E27FC236}">
                <a16:creationId xmlns:a16="http://schemas.microsoft.com/office/drawing/2014/main" id="{8A313BD8-5D5F-1EAC-C21C-3635A58EDA90}"/>
              </a:ext>
            </a:extLst>
          </p:cNvPr>
          <p:cNvPicPr>
            <a:picLocks noChangeAspect="1"/>
          </p:cNvPicPr>
          <p:nvPr/>
        </p:nvPicPr>
        <p:blipFill rotWithShape="1">
          <a:blip r:embed="rId2"/>
          <a:srcRect l="32939" r="31334" b="-1"/>
          <a:stretch/>
        </p:blipFill>
        <p:spPr>
          <a:xfrm>
            <a:off x="7550601" y="909081"/>
            <a:ext cx="3221262" cy="5071731"/>
          </a:xfrm>
          <a:prstGeom prst="rect">
            <a:avLst/>
          </a:prstGeom>
        </p:spPr>
      </p:pic>
      <p:sp>
        <p:nvSpPr>
          <p:cNvPr id="4" name="Slide Number Placeholder 3">
            <a:extLst>
              <a:ext uri="{FF2B5EF4-FFF2-40B4-BE49-F238E27FC236}">
                <a16:creationId xmlns:a16="http://schemas.microsoft.com/office/drawing/2014/main" id="{B2CE903A-AFD5-5027-C85E-48B802730819}"/>
              </a:ext>
            </a:extLst>
          </p:cNvPr>
          <p:cNvSpPr>
            <a:spLocks noGrp="1"/>
          </p:cNvSpPr>
          <p:nvPr>
            <p:ph type="sldNum" sz="quarter" idx="12"/>
          </p:nvPr>
        </p:nvSpPr>
        <p:spPr/>
        <p:txBody>
          <a:bodyPr/>
          <a:lstStyle/>
          <a:p>
            <a:fld id="{646CE58D-CB8A-4F2F-A3E5-6C6A4829BD68}" type="slidenum">
              <a:rPr lang="en-US" smtClean="0"/>
              <a:t>7</a:t>
            </a:fld>
            <a:endParaRPr lang="en-US"/>
          </a:p>
        </p:txBody>
      </p:sp>
    </p:spTree>
    <p:extLst>
      <p:ext uri="{BB962C8B-B14F-4D97-AF65-F5344CB8AC3E}">
        <p14:creationId xmlns:p14="http://schemas.microsoft.com/office/powerpoint/2010/main" val="382118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D9052-A1F6-9EE8-AA0C-C84CDC2AD383}"/>
              </a:ext>
            </a:extLst>
          </p:cNvPr>
          <p:cNvSpPr>
            <a:spLocks noGrp="1"/>
          </p:cNvSpPr>
          <p:nvPr>
            <p:ph type="title"/>
          </p:nvPr>
        </p:nvSpPr>
        <p:spPr>
          <a:xfrm>
            <a:off x="1371599" y="294538"/>
            <a:ext cx="9895951" cy="1033669"/>
          </a:xfrm>
        </p:spPr>
        <p:txBody>
          <a:bodyPr>
            <a:normAutofit fontScale="90000"/>
          </a:bodyPr>
          <a:lstStyle/>
          <a:p>
            <a:r>
              <a:rPr lang="en-US" sz="4000" dirty="0">
                <a:solidFill>
                  <a:srgbClr val="FFFFFF"/>
                </a:solidFill>
              </a:rPr>
              <a:t>	Benefits of PLAs to Construction Managers, 		       General Contractors, and Owners</a:t>
            </a:r>
          </a:p>
        </p:txBody>
      </p:sp>
      <p:sp>
        <p:nvSpPr>
          <p:cNvPr id="3" name="Content Placeholder 2">
            <a:extLst>
              <a:ext uri="{FF2B5EF4-FFF2-40B4-BE49-F238E27FC236}">
                <a16:creationId xmlns:a16="http://schemas.microsoft.com/office/drawing/2014/main" id="{C8017DDD-085B-A559-95F7-E1B966BEA3FD}"/>
              </a:ext>
            </a:extLst>
          </p:cNvPr>
          <p:cNvSpPr>
            <a:spLocks noGrp="1"/>
          </p:cNvSpPr>
          <p:nvPr>
            <p:ph idx="1"/>
          </p:nvPr>
        </p:nvSpPr>
        <p:spPr>
          <a:xfrm>
            <a:off x="1371599" y="2023672"/>
            <a:ext cx="9724031" cy="4616971"/>
          </a:xfrm>
        </p:spPr>
        <p:txBody>
          <a:bodyPr anchor="ctr">
            <a:normAutofit fontScale="25000" lnSpcReduction="20000"/>
          </a:bodyPr>
          <a:lstStyle/>
          <a:p>
            <a:pPr>
              <a:buFont typeface="Wingdings" panose="05000000000000000000" pitchFamily="2" charset="2"/>
              <a:buChar char="§"/>
            </a:pPr>
            <a:endParaRPr lang="en-US" sz="1700" dirty="0"/>
          </a:p>
          <a:p>
            <a:pPr>
              <a:buFont typeface="Wingdings" panose="05000000000000000000" pitchFamily="2" charset="2"/>
              <a:buChar char="§"/>
            </a:pPr>
            <a:endParaRPr lang="en-US" sz="1700" dirty="0"/>
          </a:p>
          <a:p>
            <a:pPr>
              <a:buFont typeface="Wingdings" panose="05000000000000000000" pitchFamily="2" charset="2"/>
              <a:buChar char="§"/>
            </a:pPr>
            <a:endParaRPr lang="en-US" sz="1700" dirty="0"/>
          </a:p>
          <a:p>
            <a:pPr>
              <a:buFont typeface="Wingdings" panose="05000000000000000000" pitchFamily="2" charset="2"/>
              <a:buChar char="§"/>
            </a:pPr>
            <a:endParaRPr lang="en-US" sz="3400" dirty="0"/>
          </a:p>
          <a:p>
            <a:pPr>
              <a:buFont typeface="Wingdings" panose="05000000000000000000" pitchFamily="2" charset="2"/>
              <a:buChar char="§"/>
            </a:pPr>
            <a:endParaRPr lang="en-US" sz="3400" dirty="0"/>
          </a:p>
          <a:p>
            <a:pPr>
              <a:buFont typeface="Wingdings" panose="05000000000000000000" pitchFamily="2" charset="2"/>
              <a:buChar char="§"/>
            </a:pPr>
            <a:r>
              <a:rPr lang="en-US" sz="8000" dirty="0"/>
              <a:t>Labor peace: PLAs include no strike and no lockout clauses</a:t>
            </a:r>
          </a:p>
          <a:p>
            <a:pPr marL="0" indent="0">
              <a:buNone/>
            </a:pPr>
            <a:endParaRPr lang="en-US" sz="8000" dirty="0"/>
          </a:p>
          <a:p>
            <a:pPr>
              <a:buFont typeface="Wingdings" panose="05000000000000000000" pitchFamily="2" charset="2"/>
              <a:buChar char="§"/>
            </a:pPr>
            <a:r>
              <a:rPr lang="en-US" sz="8000" dirty="0"/>
              <a:t>Uninterrupted work and on-time delivery by ensuring a steady stream of experienced, skilled tradespeople</a:t>
            </a:r>
          </a:p>
          <a:p>
            <a:pPr marL="0" indent="0">
              <a:buNone/>
            </a:pPr>
            <a:endParaRPr lang="en-US" sz="8000" dirty="0"/>
          </a:p>
          <a:p>
            <a:pPr>
              <a:buFont typeface="Wingdings" panose="05000000000000000000" pitchFamily="2" charset="2"/>
              <a:buChar char="§"/>
            </a:pPr>
            <a:r>
              <a:rPr lang="en-US" sz="8000" dirty="0"/>
              <a:t>Access to apprentices trained through a network of registered apprenticeship  programs</a:t>
            </a:r>
          </a:p>
          <a:p>
            <a:pPr marL="0" indent="0">
              <a:buNone/>
            </a:pPr>
            <a:endParaRPr lang="en-US" sz="8000" dirty="0"/>
          </a:p>
          <a:p>
            <a:pPr>
              <a:buFont typeface="Wingdings" panose="05000000000000000000" pitchFamily="2" charset="2"/>
              <a:buChar char="§"/>
            </a:pPr>
            <a:r>
              <a:rPr lang="en-US" sz="8000" dirty="0"/>
              <a:t>Uniform framework for labor-management relations on projects that involve a constantly changing stream of contractors and subcontractors. </a:t>
            </a:r>
          </a:p>
          <a:p>
            <a:pPr marL="0" indent="0">
              <a:buNone/>
            </a:pPr>
            <a:endParaRPr lang="en-US" sz="8000" dirty="0"/>
          </a:p>
          <a:p>
            <a:pPr>
              <a:buFont typeface="Wingdings" panose="05000000000000000000" pitchFamily="2" charset="2"/>
              <a:buChar char="§"/>
            </a:pPr>
            <a:r>
              <a:rPr lang="en-US" sz="8000" dirty="0"/>
              <a:t>Jobsite efficiencies/harmonizing work schedules: Without a PLA,  there would be different expiration dates, work rules, schedules, and holidays.</a:t>
            </a:r>
          </a:p>
          <a:p>
            <a:pPr>
              <a:buFont typeface="Wingdings" panose="05000000000000000000" pitchFamily="2" charset="2"/>
              <a:buChar char="§"/>
            </a:pPr>
            <a:endParaRPr lang="en-US" sz="1700" dirty="0"/>
          </a:p>
          <a:p>
            <a:pPr>
              <a:buFont typeface="Wingdings" panose="05000000000000000000" pitchFamily="2" charset="2"/>
              <a:buChar char="§"/>
            </a:pPr>
            <a:endParaRPr lang="en-US" sz="1700" dirty="0"/>
          </a:p>
          <a:p>
            <a:pPr marL="0" indent="0">
              <a:buNone/>
            </a:pPr>
            <a:endParaRPr lang="en-US" sz="1700" dirty="0"/>
          </a:p>
          <a:p>
            <a:pPr marL="0" indent="0">
              <a:buNone/>
            </a:pPr>
            <a:endParaRPr lang="en-US" sz="1700" dirty="0"/>
          </a:p>
          <a:p>
            <a:pPr>
              <a:buFont typeface="Wingdings" panose="05000000000000000000" pitchFamily="2" charset="2"/>
              <a:buChar char="§"/>
            </a:pPr>
            <a:endParaRPr lang="en-US" sz="1700" dirty="0"/>
          </a:p>
          <a:p>
            <a:pPr>
              <a:buFont typeface="Wingdings" panose="05000000000000000000" pitchFamily="2" charset="2"/>
              <a:buChar char="§"/>
            </a:pPr>
            <a:endParaRPr lang="en-US" sz="1700" dirty="0"/>
          </a:p>
          <a:p>
            <a:pPr>
              <a:buFont typeface="Wingdings" panose="05000000000000000000" pitchFamily="2" charset="2"/>
              <a:buChar char="§"/>
            </a:pPr>
            <a:endParaRPr lang="en-US" sz="1700" dirty="0"/>
          </a:p>
          <a:p>
            <a:endParaRPr lang="en-US" sz="1700" dirty="0"/>
          </a:p>
        </p:txBody>
      </p:sp>
      <p:sp>
        <p:nvSpPr>
          <p:cNvPr id="4" name="Slide Number Placeholder 3">
            <a:extLst>
              <a:ext uri="{FF2B5EF4-FFF2-40B4-BE49-F238E27FC236}">
                <a16:creationId xmlns:a16="http://schemas.microsoft.com/office/drawing/2014/main" id="{137C65A3-8767-289D-1F6C-4BB50F06DD1C}"/>
              </a:ext>
            </a:extLst>
          </p:cNvPr>
          <p:cNvSpPr>
            <a:spLocks noGrp="1"/>
          </p:cNvSpPr>
          <p:nvPr>
            <p:ph type="sldNum" sz="quarter" idx="12"/>
          </p:nvPr>
        </p:nvSpPr>
        <p:spPr/>
        <p:txBody>
          <a:bodyPr/>
          <a:lstStyle/>
          <a:p>
            <a:fld id="{646CE58D-CB8A-4F2F-A3E5-6C6A4829BD68}" type="slidenum">
              <a:rPr lang="en-US" smtClean="0"/>
              <a:t>8</a:t>
            </a:fld>
            <a:endParaRPr lang="en-US"/>
          </a:p>
        </p:txBody>
      </p:sp>
    </p:spTree>
    <p:extLst>
      <p:ext uri="{BB962C8B-B14F-4D97-AF65-F5344CB8AC3E}">
        <p14:creationId xmlns:p14="http://schemas.microsoft.com/office/powerpoint/2010/main" val="301990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F9C39-85B7-6FF0-0373-6530A999CC4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		Typical Provisions in PLAs</a:t>
            </a:r>
          </a:p>
        </p:txBody>
      </p:sp>
      <p:sp>
        <p:nvSpPr>
          <p:cNvPr id="3" name="Content Placeholder 2">
            <a:extLst>
              <a:ext uri="{FF2B5EF4-FFF2-40B4-BE49-F238E27FC236}">
                <a16:creationId xmlns:a16="http://schemas.microsoft.com/office/drawing/2014/main" id="{3C267089-CB4C-DF53-C18D-C225130AE1E3}"/>
              </a:ext>
            </a:extLst>
          </p:cNvPr>
          <p:cNvSpPr>
            <a:spLocks noGrp="1"/>
          </p:cNvSpPr>
          <p:nvPr>
            <p:ph idx="1"/>
          </p:nvPr>
        </p:nvSpPr>
        <p:spPr>
          <a:xfrm>
            <a:off x="986725" y="1885278"/>
            <a:ext cx="10595675" cy="4972721"/>
          </a:xfrm>
        </p:spPr>
        <p:txBody>
          <a:bodyPr anchor="ctr">
            <a:normAutofit fontScale="40000" lnSpcReduction="20000"/>
          </a:bodyPr>
          <a:lstStyle/>
          <a:p>
            <a:pPr>
              <a:buFont typeface="Wingdings" panose="05000000000000000000" pitchFamily="2" charset="2"/>
              <a:buChar char="§"/>
            </a:pPr>
            <a:endParaRPr lang="en-US" sz="2000" dirty="0"/>
          </a:p>
          <a:p>
            <a:pPr>
              <a:buFont typeface="Wingdings" panose="05000000000000000000" pitchFamily="2" charset="2"/>
              <a:buChar char="§"/>
            </a:pPr>
            <a:endParaRPr lang="en-US" sz="2600" dirty="0"/>
          </a:p>
          <a:p>
            <a:pPr>
              <a:buFont typeface="Wingdings" panose="05000000000000000000" pitchFamily="2" charset="2"/>
              <a:buChar char="§"/>
            </a:pPr>
            <a:r>
              <a:rPr lang="en-US" sz="5500" dirty="0"/>
              <a:t>Jobsite access for union representatives</a:t>
            </a:r>
          </a:p>
          <a:p>
            <a:pPr marL="0" indent="0">
              <a:buNone/>
            </a:pPr>
            <a:endParaRPr lang="en-US" sz="5500" dirty="0"/>
          </a:p>
          <a:p>
            <a:pPr>
              <a:buFont typeface="Wingdings" panose="05000000000000000000" pitchFamily="2" charset="2"/>
              <a:buChar char="§"/>
            </a:pPr>
            <a:r>
              <a:rPr lang="en-US" sz="5500" dirty="0"/>
              <a:t>Wages and  fringe benefits, including contributions to joint labor-management funds, based on CBA rates </a:t>
            </a:r>
          </a:p>
          <a:p>
            <a:endParaRPr lang="en-US" sz="5500" dirty="0"/>
          </a:p>
          <a:p>
            <a:pPr>
              <a:buFont typeface="Wingdings" panose="05000000000000000000" pitchFamily="2" charset="2"/>
              <a:buChar char="§"/>
            </a:pPr>
            <a:r>
              <a:rPr lang="en-US" sz="5500" dirty="0"/>
              <a:t>Jurisdictional dispute procedure (NABTU’s Plan – the “Green Book”) </a:t>
            </a:r>
          </a:p>
          <a:p>
            <a:pPr>
              <a:buFont typeface="Wingdings" panose="05000000000000000000" pitchFamily="2" charset="2"/>
              <a:buChar char="§"/>
            </a:pPr>
            <a:endParaRPr lang="en-US" sz="4000" dirty="0"/>
          </a:p>
          <a:p>
            <a:pPr>
              <a:buFont typeface="Wingdings" panose="05000000000000000000" pitchFamily="2" charset="2"/>
              <a:buChar char="§"/>
            </a:pPr>
            <a:r>
              <a:rPr lang="en-US" sz="5500" dirty="0"/>
              <a:t>Grievance and arbitration process</a:t>
            </a:r>
          </a:p>
          <a:p>
            <a:pPr>
              <a:buFont typeface="Wingdings" panose="05000000000000000000" pitchFamily="2" charset="2"/>
              <a:buChar char="§"/>
            </a:pPr>
            <a:endParaRPr lang="en-US" sz="5500" dirty="0"/>
          </a:p>
          <a:p>
            <a:pPr>
              <a:buFont typeface="Wingdings" panose="05000000000000000000" pitchFamily="2" charset="2"/>
              <a:buChar char="§"/>
            </a:pPr>
            <a:r>
              <a:rPr lang="en-US" sz="5500" dirty="0"/>
              <a:t>Hiring hall referrals</a:t>
            </a:r>
          </a:p>
          <a:p>
            <a:pPr marL="0" indent="0">
              <a:buNone/>
            </a:pPr>
            <a:endParaRPr lang="en-US" sz="5500" dirty="0"/>
          </a:p>
          <a:p>
            <a:pPr>
              <a:buFont typeface="Wingdings" panose="05000000000000000000" pitchFamily="2" charset="2"/>
              <a:buChar char="§"/>
            </a:pPr>
            <a:r>
              <a:rPr lang="en-US" sz="5500" dirty="0"/>
              <a:t>Helmets to hardhats </a:t>
            </a:r>
          </a:p>
          <a:p>
            <a:pPr>
              <a:buFont typeface="Wingdings" panose="05000000000000000000" pitchFamily="2" charset="2"/>
              <a:buChar char="§"/>
            </a:pPr>
            <a:endParaRPr lang="en-US" sz="5500" dirty="0"/>
          </a:p>
          <a:p>
            <a:pPr marL="0" indent="0">
              <a:buNone/>
            </a:pPr>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68AAF099-B8CB-B23E-97A2-5F6D22829076}"/>
              </a:ext>
            </a:extLst>
          </p:cNvPr>
          <p:cNvSpPr>
            <a:spLocks noGrp="1"/>
          </p:cNvSpPr>
          <p:nvPr>
            <p:ph type="sldNum" sz="quarter" idx="12"/>
          </p:nvPr>
        </p:nvSpPr>
        <p:spPr/>
        <p:txBody>
          <a:bodyPr/>
          <a:lstStyle/>
          <a:p>
            <a:fld id="{646CE58D-CB8A-4F2F-A3E5-6C6A4829BD68}" type="slidenum">
              <a:rPr lang="en-US" smtClean="0"/>
              <a:t>9</a:t>
            </a:fld>
            <a:endParaRPr lang="en-US"/>
          </a:p>
        </p:txBody>
      </p:sp>
    </p:spTree>
    <p:extLst>
      <p:ext uri="{BB962C8B-B14F-4D97-AF65-F5344CB8AC3E}">
        <p14:creationId xmlns:p14="http://schemas.microsoft.com/office/powerpoint/2010/main" val="619389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24073</TotalTime>
  <Words>2078</Words>
  <Application>Microsoft Office PowerPoint</Application>
  <PresentationFormat>Widescreen</PresentationFormat>
  <Paragraphs>254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Overview of Project Labor Agreements</vt:lpstr>
      <vt:lpstr>       SMART-SMACNA’s PLA Webinar</vt:lpstr>
      <vt:lpstr>      Part 1:  PLA Basics </vt:lpstr>
      <vt:lpstr> What is a Project Labor Agreement?</vt:lpstr>
      <vt:lpstr> Pre-Hire Agreements</vt:lpstr>
      <vt:lpstr>  ABC’s Challenges to PLAs</vt:lpstr>
      <vt:lpstr>The Role of PLAs in the Construction Industry</vt:lpstr>
      <vt:lpstr> Benefits of PLAs to Construction Managers,          General Contractors, and Owners</vt:lpstr>
      <vt:lpstr>  Typical Provisions in PLAs</vt:lpstr>
      <vt:lpstr>     Local Hire and Diversity  </vt:lpstr>
      <vt:lpstr>  Union and Non-Union Contractors</vt:lpstr>
      <vt:lpstr>Hiring Halls</vt:lpstr>
      <vt:lpstr>     Union Security Clauses in PLAs</vt:lpstr>
      <vt:lpstr>        Union Membership is NOT Required       on PLA Projects</vt:lpstr>
      <vt:lpstr> PLAs in Right-to-       Work States</vt:lpstr>
      <vt:lpstr>Union Security Clauses in Public CBAs</vt:lpstr>
      <vt:lpstr>    NABTU’s Policy on Union Security               Clauses in Public PLAs</vt:lpstr>
      <vt:lpstr>        Union Security Clause on PLAs         with Private Entities</vt:lpstr>
      <vt:lpstr>    PLAs on Federal or   Federally-Financed Projects</vt:lpstr>
      <vt:lpstr>Use of PLAs on Federal Sites</vt:lpstr>
      <vt:lpstr>   President Biden’s Executive Order on PLAs</vt:lpstr>
      <vt:lpstr>   The Proposed Rule: the Rationale for PLAs </vt:lpstr>
      <vt:lpstr>  The Obama EO “Encourages” Use of PLAs </vt:lpstr>
      <vt:lpstr>     Rare Use of PLAs on Projects     with Federal Agencies </vt:lpstr>
      <vt:lpstr>    Incentivizing the Use of PLAs </vt:lpstr>
      <vt:lpstr>PowerPoint Presentation</vt:lpstr>
      <vt:lpstr>  State and Local PLAs  </vt:lpstr>
      <vt:lpstr>      Laws on Use of PLAs on State and                 Local Public Projects                                  </vt:lpstr>
      <vt:lpstr>PowerPoint Presentation</vt:lpstr>
      <vt:lpstr>Consult with Local Sources      </vt:lpstr>
      <vt:lpstr>        Questions?   You may send your questions to liznadeau@gmail.com  or gcollins@felhaber.com </vt:lpstr>
      <vt:lpstr>Resources </vt:lpstr>
      <vt:lpstr> Obama and Biden Executive Orders on PLAs</vt:lpstr>
      <vt:lpstr>    U.S. Department of Labor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rIFKIND</dc:creator>
  <cp:lastModifiedBy>Marc rIFKIND</cp:lastModifiedBy>
  <cp:revision>261</cp:revision>
  <dcterms:created xsi:type="dcterms:W3CDTF">2023-04-05T21:55:40Z</dcterms:created>
  <dcterms:modified xsi:type="dcterms:W3CDTF">2023-07-07T20:55:24Z</dcterms:modified>
</cp:coreProperties>
</file>